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1015" r:id="rId2"/>
    <p:sldId id="258" r:id="rId3"/>
    <p:sldId id="1047" r:id="rId4"/>
    <p:sldId id="1048" r:id="rId5"/>
    <p:sldId id="1046" r:id="rId6"/>
    <p:sldId id="1018" r:id="rId7"/>
    <p:sldId id="1019" r:id="rId8"/>
    <p:sldId id="1030" r:id="rId9"/>
    <p:sldId id="1044" r:id="rId10"/>
    <p:sldId id="1045" r:id="rId11"/>
    <p:sldId id="1038" r:id="rId12"/>
    <p:sldId id="1024" r:id="rId13"/>
    <p:sldId id="1032" r:id="rId14"/>
    <p:sldId id="1039" r:id="rId15"/>
    <p:sldId id="1026" r:id="rId16"/>
    <p:sldId id="1027" r:id="rId17"/>
    <p:sldId id="1025" r:id="rId18"/>
    <p:sldId id="1043" r:id="rId19"/>
    <p:sldId id="1041" r:id="rId20"/>
    <p:sldId id="1042" r:id="rId21"/>
    <p:sldId id="1020" r:id="rId22"/>
    <p:sldId id="1022" r:id="rId23"/>
    <p:sldId id="1021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4067" userDrawn="1">
          <p15:clr>
            <a:srgbClr val="A4A3A4"/>
          </p15:clr>
        </p15:guide>
        <p15:guide id="3" orient="horz" pos="14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ладелец" initials="В" lastIdx="0" clrIdx="0">
    <p:extLst>
      <p:ext uri="{19B8F6BF-5375-455C-9EA6-DF929625EA0E}">
        <p15:presenceInfo xmlns:p15="http://schemas.microsoft.com/office/powerpoint/2012/main" userId="4791a1313753b3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78A8"/>
    <a:srgbClr val="FEF800"/>
    <a:srgbClr val="FFD03B"/>
    <a:srgbClr val="3CA990"/>
    <a:srgbClr val="00B0F0"/>
    <a:srgbClr val="3DCDED"/>
    <a:srgbClr val="7CEAE9"/>
    <a:srgbClr val="FAF0C5"/>
    <a:srgbClr val="3D954E"/>
    <a:srgbClr val="6C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36" y="96"/>
      </p:cViewPr>
      <p:guideLst>
        <p:guide orient="horz" pos="572"/>
        <p:guide pos="4067"/>
        <p:guide orient="horz" pos="1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knipi-dfs01\h\KNIPI_PROJECTS\Vankor_group\&#1042;&#1072;&#1085;&#1082;&#1086;&#1088;&#1089;&#1082;&#1086;&#1077;%20&#1053;&#1043;&#1050;&#1052;\02_&#1054;&#1055;&#1047;\&#1053;&#1043;&#1047;_&#1053;&#1048;&#1047;_&#1072;&#1082;&#1090;&#1091;&#1072;&#1083;&#1100;&#1085;&#1099;&#1077;\01.01.2025\&#1047;&#1072;&#1087;&#1072;&#1089;&#1099;_010125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Python_package_080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Python_package_080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Python_package_0806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&#1055;&#1088;&#1086;&#1092;&#1080;&#1083;&#1100;%20&#1076;&#1086;&#1073;&#1099;&#1095;&#1080;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\\knipi-dfs01\H\KNIPI_PROJECTS\Vankor_group\&#1042;&#1072;&#1085;&#1082;&#1086;&#1088;&#1089;&#1082;&#1086;&#1077;%20&#1053;&#1043;&#1050;&#1052;\&#1052;&#1086;&#1085;&#1080;&#1090;&#1086;&#1088;&#1080;&#1085;&#1075;\2025\01_&#1043;&#1045;&#1054;&#1051;&#1054;&#1043;&#1048;&#1071;\&#1056;&#1072;&#1079;&#1085;&#1086;&#1077;\5.%20&#1048;&#1089;&#1093;&#1086;&#1076;&#1085;&#1080;&#1082;&#1080;%20&#1082;%20&#1044;&#1058;&#1055;&#1056;\&#1050;&#1088;&#1091;&#1075;&#1086;&#1074;&#1072;&#1103;%20&#1076;&#1080;&#1072;&#1075;&#1088;&#1072;&#1084;&#1084;&#1072;%20&#1089;&#1083;&#1072;&#1081;&#1076;%205.xlsx" TargetMode="External"/><Relationship Id="rId1" Type="http://schemas.openxmlformats.org/officeDocument/2006/relationships/themeOverride" Target="../theme/themeOverride6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40;&#1085;&#1072;&#1083;&#1080;&#1079;%20&#1080;&#1079;&#1084;&#1077;&#1085;&#1077;&#1085;&#1080;&#1103;\&#1057;&#1074;&#1086;&#1076;&#1085;&#1099;&#1081;%20&#1060;&#1072;&#1081;&#1083;%20&#1044;&#1077;&#1083;&#1100;&#1090;&#107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40;&#1085;&#1072;&#1083;&#1080;&#1079;%20&#1080;&#1079;&#1084;&#1077;&#1085;&#1077;&#1085;&#1080;&#1103;\&#1057;&#1074;&#1086;&#1076;&#1085;&#1099;&#1081;%20&#1060;&#1072;&#1081;&#1083;%20&#1044;&#1077;&#1083;&#1100;&#1090;&#107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40;&#1085;&#1072;&#1083;&#1080;&#1079;%20&#1080;&#1079;&#1084;&#1077;&#1085;&#1077;&#1085;&#1080;&#1103;\&#1057;&#1074;&#1086;&#1076;&#1085;&#1099;&#1081;%20&#1060;&#1072;&#1081;&#1083;%20&#1044;&#1077;&#1083;&#1100;&#1090;&#107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knipi-dfs01\h\KNIPI_PROJECTS\Vankor_group\&#1042;&#1072;&#1085;&#1082;&#1086;&#1088;&#1089;&#1082;&#1086;&#1077;%20&#1053;&#1043;&#1050;&#1052;\&#1044;&#1058;&#1055;&#1056;%202025\02%20-%20&#1073;&#1072;&#1079;&#1086;&#1074;&#1086;&#1077;%20&#1087;&#1088;&#1086;&#1077;&#1082;&#1090;&#1080;&#1088;&#1086;&#1074;&#1072;&#1085;&#1080;&#1077;\&#1056;&#1072;&#1073;&#1086;&#1095;&#1080;&#1077;%20&#1092;&#1072;&#1081;&#1083;&#1099;,%20&#1088;&#1072;&#1079;&#1088;&#1072;&#1073;&#1086;&#1090;&#1082;&#1072;\&#1052;&#1069;&#1056;%20&#1089;%20&#1092;&#1086;&#1085;&#1076;&#1086;&#1084;\&#1057;&#1074;&#1086;&#1076;%20&#1087;&#1086;%20&#1092;&#1086;&#1085;&#1076;&#1091;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knipi-dfs01\h\KNIPI_PROJECTS\Vankor_group\&#1042;&#1072;&#1085;&#1082;&#1086;&#1088;&#1089;&#1082;&#1086;&#1077;%20&#1053;&#1043;&#1050;&#1052;\&#1057;&#1074;&#1086;&#1076;&#1082;&#1080;\&#1052;&#1069;&#1056;\2024\12.%20&#1044;&#1077;&#1082;&#1072;&#1073;&#1088;&#1100;\&#1055;&#1086;&#1082;&#1072;&#1079;&#1072;&#1090;&#1077;&#1083;&#1080;%20&#1090;&#1077;&#1082;&#1091;&#1097;&#1077;&#1075;&#1086;%20&#1089;&#1086;&#1089;&#1090;&#1086;&#1103;&#1085;&#1080;&#1103;%20&#1088;&#1072;&#1079;&#1088;&#1072;&#1073;&#1086;&#1090;&#1082;&#1080;%20&#1087;&#1086;%20&#1087;&#1083;&#1072;&#1089;&#1090;&#1072;&#1084;%20&#1079;&#1072;%20&#1076;&#1077;&#1082;&#1072;&#1073;&#1088;&#1100;%202024%20&#1075;%20&#1087;&#1086;%20&#1087;&#1088;&#1077;&#1076;&#1087;&#1088;&#1080;&#1103;&#1090;&#1080;&#1102;%20&#1040;&#1054;%20&#1042;&#1072;&#1085;&#1082;&#1086;&#1088;&#1085;&#1077;&#1092;&#1090;&#1100;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knipi-dfs01\h\KNIPI_PROJECTS\Vankor_group\&#1042;&#1072;&#1085;&#1082;&#1086;&#1088;&#1089;&#1082;&#1086;&#1077;%20&#1053;&#1043;&#1050;&#1052;\&#1052;&#1086;&#1085;&#1080;&#1090;&#1086;&#1088;&#1080;&#1085;&#1075;\2024\!&#1054;&#1058;&#1063;&#1045;&#1058;&#1053;&#1054;&#1057;&#1058;&#1068;%20&#1048;%20&#1055;&#1056;&#1045;&#1047;&#1045;&#1053;&#1058;&#1040;&#1062;&#1048;&#1048;\IV_&#1082;&#1074;&#1072;&#1088;&#1090;&#1072;&#1083;\&#1082;%20&#1086;&#1090;&#1095;&#1105;&#1090;&#1091;\&#1075;&#1088;&#1072;&#1092;&#1080;&#1082;&#1080;%20&#1041;&#1044;%20&#1087;&#1086;%20&#1086;&#1073;&#1098;&#1077;&#1082;&#1090;&#1072;&#1084;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\\knipi-dfs01\h\KNIPI_PROJECTS\Vankor_group\&#1042;&#1072;&#1085;&#1082;&#1086;&#1088;&#1089;&#1082;&#1086;&#1077;%20&#1053;&#1043;&#1050;&#1052;\&#1044;&#1058;&#1055;&#1056;%202025\02%20-%20&#1073;&#1072;&#1079;&#1086;&#1074;&#1086;&#1077;%20&#1087;&#1088;&#1086;&#1077;&#1082;&#1090;&#1080;&#1088;&#1086;&#1074;&#1072;&#1085;&#1080;&#1077;\&#1056;&#1072;&#1073;&#1086;&#1095;&#1080;&#1077;%20&#1092;&#1072;&#1081;&#1083;&#1099;,%20&#1088;&#1072;&#1079;&#1088;&#1072;&#1073;&#1086;&#1090;&#1082;&#1072;\&#1052;&#1069;&#1056;%20&#1089;%20&#1092;&#1086;&#1085;&#1076;&#1086;&#1084;\&#1057;&#1074;&#1086;&#1076;%20&#1087;&#1086;%20&#1092;&#1086;&#1085;&#1076;&#1091;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Python_package_080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&#1042;&#1083;&#1072;&#1076;&#1077;&#1083;&#1077;&#1094;\Desktop\&#1050;&#1053;&#1058;&#1050;\Python_package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02%20&#1058;&#1077;&#1082;&#1091;&#1097;&#1080;&#1077;%20&#1087;&#1088;&#1086;&#1077;&#1082;&#1090;&#1099;\&#1056;&#1053;&#1058;&#1050;%202025\&#1050;&#1053;&#1058;&#1050;\&#1048;&#1089;&#1093;&#1086;&#1076;&#1085;&#1099;&#1077;%20&#1076;&#1072;&#1085;&#1085;&#1099;&#1077;\Python_package_080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&#1042;&#1083;&#1072;&#1076;&#1077;&#1083;&#1077;&#1094;\Desktop\&#1050;&#1053;&#1058;&#1050;\Python_package_080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НИЗ,</a:t>
            </a:r>
            <a:r>
              <a:rPr lang="ru-RU" sz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200" cap="non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млн.т</a:t>
            </a:r>
            <a:endParaRPr lang="ru-RU" sz="1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.36218711787902713"/>
          <c:y val="4.56807693552776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8336842799292019"/>
          <c:y val="0.302227646896845"/>
          <c:w val="0.46544764352970547"/>
          <c:h val="0.4909148023677265"/>
        </c:manualLayout>
      </c:layout>
      <c:pieChart>
        <c:varyColors val="1"/>
        <c:ser>
          <c:idx val="0"/>
          <c:order val="0"/>
          <c:spPr>
            <a:solidFill>
              <a:schemeClr val="accent4">
                <a:lumMod val="20000"/>
                <a:lumOff val="80000"/>
              </a:schemeClr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</c:spPr>
          <c:dPt>
            <c:idx val="0"/>
            <c:bubble3D val="0"/>
            <c:spPr>
              <a:solidFill>
                <a:srgbClr val="FED10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B7B-4936-8461-9C788EB7BA9C}"/>
              </c:ext>
            </c:extLst>
          </c:dPt>
          <c:dPt>
            <c:idx val="1"/>
            <c:bubble3D val="0"/>
            <c:spPr>
              <a:solidFill>
                <a:srgbClr val="FFCA96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B7B-4936-8461-9C788EB7BA9C}"/>
              </c:ext>
            </c:extLst>
          </c:dPt>
          <c:dPt>
            <c:idx val="2"/>
            <c:bubble3D val="0"/>
            <c:spPr>
              <a:solidFill>
                <a:srgbClr val="D0E3F1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B7B-4936-8461-9C788EB7BA9C}"/>
              </c:ext>
            </c:extLst>
          </c:dPt>
          <c:dPt>
            <c:idx val="3"/>
            <c:bubble3D val="0"/>
            <c:spPr>
              <a:solidFill>
                <a:srgbClr val="F4F4F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B7B-4936-8461-9C788EB7BA9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7B-4936-8461-9C788EB7BA9C}"/>
                </c:ext>
              </c:extLst>
            </c:dLbl>
            <c:dLbl>
              <c:idx val="1"/>
              <c:layout>
                <c:manualLayout>
                  <c:x val="9.62466460506856E-2"/>
                  <c:y val="0.121815384947407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7B-4936-8461-9C788EB7BA9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7B-4936-8461-9C788EB7BA9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B7B-4936-8461-9C788EB7BA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'Свод без деления'!$T$14:$T$17</c:f>
              <c:strCache>
                <c:ptCount val="4"/>
                <c:pt idx="0">
                  <c:v>Як3-7</c:v>
                </c:pt>
                <c:pt idx="1">
                  <c:v>НХ3-4</c:v>
                </c:pt>
                <c:pt idx="2">
                  <c:v>НХ1</c:v>
                </c:pt>
                <c:pt idx="3">
                  <c:v>Прочие</c:v>
                </c:pt>
              </c:strCache>
            </c:strRef>
          </c:cat>
          <c:val>
            <c:numRef>
              <c:f>'Свод без деления'!$U$14:$U$17</c:f>
              <c:numCache>
                <c:formatCode>0</c:formatCode>
                <c:ptCount val="4"/>
                <c:pt idx="0">
                  <c:v>272.82400000000001</c:v>
                </c:pt>
                <c:pt idx="1">
                  <c:v>139.12700000000001</c:v>
                </c:pt>
                <c:pt idx="2">
                  <c:v>48.140999999999998</c:v>
                </c:pt>
                <c:pt idx="3">
                  <c:v>15.872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7B-4936-8461-9C788EB7BA9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635387011931929"/>
          <c:y val="0.15247905099100892"/>
          <c:w val="0.35995980376294079"/>
          <c:h val="0.260006306583905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31021169654146"/>
          <c:y val="4.0176414263735027E-2"/>
          <c:w val="0.79702716527166662"/>
          <c:h val="0.63361320186997339"/>
        </c:manualLayout>
      </c:layout>
      <c:areaChart>
        <c:grouping val="standard"/>
        <c:varyColors val="0"/>
        <c:ser>
          <c:idx val="1"/>
          <c:order val="0"/>
          <c:tx>
            <c:strRef>
              <c:f>'показатели скв 1155'!$H$11</c:f>
              <c:strCache>
                <c:ptCount val="1"/>
                <c:pt idx="0">
                  <c:v>Дебит жидкости, т/сут (До ГТМ)</c:v>
                </c:pt>
              </c:strCache>
            </c:strRef>
          </c:tx>
          <c:spPr>
            <a:solidFill>
              <a:srgbClr val="C5E0B4"/>
            </a:solid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1155'!$Y$11:$AZ$11</c:f>
              <c:numCache>
                <c:formatCode>General</c:formatCode>
                <c:ptCount val="28"/>
                <c:pt idx="0">
                  <c:v>555.46799999999996</c:v>
                </c:pt>
                <c:pt idx="1">
                  <c:v>540.32000000000005</c:v>
                </c:pt>
                <c:pt idx="2">
                  <c:v>540.84500000000003</c:v>
                </c:pt>
                <c:pt idx="3">
                  <c:v>593.50400000000002</c:v>
                </c:pt>
                <c:pt idx="4">
                  <c:v>571.44000000000005</c:v>
                </c:pt>
                <c:pt idx="5">
                  <c:v>551.10500000000002</c:v>
                </c:pt>
                <c:pt idx="6">
                  <c:v>496.96199999999999</c:v>
                </c:pt>
                <c:pt idx="7">
                  <c:v>476.26499999999999</c:v>
                </c:pt>
                <c:pt idx="8">
                  <c:v>502.39499999999998</c:v>
                </c:pt>
                <c:pt idx="9">
                  <c:v>513.38900000000001</c:v>
                </c:pt>
                <c:pt idx="10">
                  <c:v>516.92999999999995</c:v>
                </c:pt>
                <c:pt idx="11">
                  <c:v>507.709</c:v>
                </c:pt>
                <c:pt idx="12">
                  <c:v>504.53300000000002</c:v>
                </c:pt>
                <c:pt idx="13">
                  <c:v>489.94099999999997</c:v>
                </c:pt>
                <c:pt idx="14">
                  <c:v>503.65899999999999</c:v>
                </c:pt>
                <c:pt idx="15">
                  <c:v>506.81799999999998</c:v>
                </c:pt>
                <c:pt idx="16">
                  <c:v>493.25200000000001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3-48A8-8D53-D5DE7A548A32}"/>
            </c:ext>
          </c:extLst>
        </c:ser>
        <c:ser>
          <c:idx val="6"/>
          <c:order val="1"/>
          <c:tx>
            <c:strRef>
              <c:f>'показатели скв 1155'!$H$17</c:f>
              <c:strCache>
                <c:ptCount val="1"/>
                <c:pt idx="0">
                  <c:v>Дебит жидкости, т/сут (После ГТМ)</c:v>
                </c:pt>
              </c:strCache>
            </c:strRef>
          </c:tx>
          <c:spPr>
            <a:pattFill prst="dkHorz">
              <a:fgClr>
                <a:srgbClr val="70AD47"/>
              </a:fgClr>
              <a:bgClr>
                <a:schemeClr val="bg1"/>
              </a:bgClr>
            </a:patt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1155'!$Y$17:$AZ$17</c:f>
              <c:numCache>
                <c:formatCode>General</c:formatCode>
                <c:ptCount val="28"/>
                <c:pt idx="17">
                  <c:v>1446.7360000000001</c:v>
                </c:pt>
                <c:pt idx="18">
                  <c:v>1242.876</c:v>
                </c:pt>
                <c:pt idx="19">
                  <c:v>1013.426</c:v>
                </c:pt>
                <c:pt idx="20">
                  <c:v>952.84400000000005</c:v>
                </c:pt>
                <c:pt idx="21">
                  <c:v>810.16800000000001</c:v>
                </c:pt>
                <c:pt idx="22">
                  <c:v>732.16200000000003</c:v>
                </c:pt>
                <c:pt idx="23">
                  <c:v>687.95100000000002</c:v>
                </c:pt>
                <c:pt idx="24">
                  <c:v>681.51400000000001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23-48A8-8D53-D5DE7A548A32}"/>
            </c:ext>
          </c:extLst>
        </c:ser>
        <c:ser>
          <c:idx val="5"/>
          <c:order val="3"/>
          <c:tx>
            <c:strRef>
              <c:f>'показатели скв 1155'!$H$16</c:f>
              <c:strCache>
                <c:ptCount val="1"/>
                <c:pt idx="0">
                  <c:v>Дебит нефти, т/сут (После ГТМ)</c:v>
                </c:pt>
              </c:strCache>
            </c:strRef>
          </c:tx>
          <c:spPr>
            <a:pattFill prst="dkHorz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1155'!$Y$16:$AZ$16</c:f>
              <c:numCache>
                <c:formatCode>General</c:formatCode>
                <c:ptCount val="28"/>
                <c:pt idx="0">
                  <c:v>0</c:v>
                </c:pt>
                <c:pt idx="17">
                  <c:v>100.72199999999999</c:v>
                </c:pt>
                <c:pt idx="18">
                  <c:v>85.298000000000002</c:v>
                </c:pt>
                <c:pt idx="19">
                  <c:v>72.522000000000006</c:v>
                </c:pt>
                <c:pt idx="20">
                  <c:v>69.442999999999998</c:v>
                </c:pt>
                <c:pt idx="21">
                  <c:v>61.067</c:v>
                </c:pt>
                <c:pt idx="22">
                  <c:v>54.661999999999999</c:v>
                </c:pt>
                <c:pt idx="23">
                  <c:v>44.527000000000001</c:v>
                </c:pt>
                <c:pt idx="24">
                  <c:v>47.771999999999998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23-48A8-8D53-D5DE7A548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9727"/>
        <c:axId val="146516127"/>
      </c:areaChart>
      <c:lineChart>
        <c:grouping val="standard"/>
        <c:varyColors val="0"/>
        <c:ser>
          <c:idx val="0"/>
          <c:order val="2"/>
          <c:tx>
            <c:strRef>
              <c:f>'показатели скв 1155'!$H$10</c:f>
              <c:strCache>
                <c:ptCount val="1"/>
                <c:pt idx="0">
                  <c:v>Дебит нефти, т/сут (До ГТМ)</c:v>
                </c:pt>
              </c:strCache>
            </c:strRef>
          </c:tx>
          <c:spPr>
            <a:ln w="28575" cap="rnd">
              <a:solidFill>
                <a:srgbClr val="FFD03B"/>
              </a:solidFill>
              <a:round/>
            </a:ln>
            <a:effectLst/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1155'!$Y$10:$AZ$10</c:f>
              <c:numCache>
                <c:formatCode>General</c:formatCode>
                <c:ptCount val="28"/>
                <c:pt idx="0">
                  <c:v>67.403000000000006</c:v>
                </c:pt>
                <c:pt idx="1">
                  <c:v>61.213000000000001</c:v>
                </c:pt>
                <c:pt idx="2">
                  <c:v>62.747999999999998</c:v>
                </c:pt>
                <c:pt idx="3">
                  <c:v>71.436999999999998</c:v>
                </c:pt>
                <c:pt idx="4">
                  <c:v>72.486000000000004</c:v>
                </c:pt>
                <c:pt idx="5">
                  <c:v>61.505000000000003</c:v>
                </c:pt>
                <c:pt idx="6">
                  <c:v>59.197000000000003</c:v>
                </c:pt>
                <c:pt idx="7">
                  <c:v>50.33</c:v>
                </c:pt>
                <c:pt idx="8">
                  <c:v>47.098999999999997</c:v>
                </c:pt>
                <c:pt idx="9">
                  <c:v>40.558999999999997</c:v>
                </c:pt>
                <c:pt idx="10">
                  <c:v>38.497</c:v>
                </c:pt>
                <c:pt idx="11">
                  <c:v>36.774000000000001</c:v>
                </c:pt>
                <c:pt idx="12">
                  <c:v>37.688000000000002</c:v>
                </c:pt>
                <c:pt idx="13">
                  <c:v>41.734999999999999</c:v>
                </c:pt>
                <c:pt idx="14">
                  <c:v>46.917000000000002</c:v>
                </c:pt>
                <c:pt idx="15">
                  <c:v>40.83</c:v>
                </c:pt>
                <c:pt idx="16">
                  <c:v>39.317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23-48A8-8D53-D5DE7A548A32}"/>
            </c:ext>
          </c:extLst>
        </c:ser>
        <c:ser>
          <c:idx val="4"/>
          <c:order val="8"/>
          <c:tx>
            <c:strRef>
              <c:f>'показатели скв 1155'!$H$14</c:f>
              <c:strCache>
                <c:ptCount val="1"/>
                <c:pt idx="0">
                  <c:v>Н дин, м (До ГТМ)</c:v>
                </c:pt>
              </c:strCache>
            </c:strRef>
          </c:tx>
          <c:spPr>
            <a:ln w="28575" cap="rnd">
              <a:solidFill>
                <a:srgbClr val="B4B4B4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1155'!$Y$14:$AZ$14</c:f>
              <c:numCache>
                <c:formatCode>General</c:formatCode>
                <c:ptCount val="28"/>
                <c:pt idx="0">
                  <c:v>928</c:v>
                </c:pt>
                <c:pt idx="1">
                  <c:v>937</c:v>
                </c:pt>
                <c:pt idx="2">
                  <c:v>902</c:v>
                </c:pt>
                <c:pt idx="3">
                  <c:v>820</c:v>
                </c:pt>
                <c:pt idx="4">
                  <c:v>775</c:v>
                </c:pt>
                <c:pt idx="5">
                  <c:v>763</c:v>
                </c:pt>
                <c:pt idx="6">
                  <c:v>808</c:v>
                </c:pt>
                <c:pt idx="7">
                  <c:v>803</c:v>
                </c:pt>
                <c:pt idx="8">
                  <c:v>795</c:v>
                </c:pt>
                <c:pt idx="9">
                  <c:v>795</c:v>
                </c:pt>
                <c:pt idx="10">
                  <c:v>789</c:v>
                </c:pt>
                <c:pt idx="11">
                  <c:v>799</c:v>
                </c:pt>
                <c:pt idx="12">
                  <c:v>792</c:v>
                </c:pt>
                <c:pt idx="13">
                  <c:v>707</c:v>
                </c:pt>
                <c:pt idx="14">
                  <c:v>658</c:v>
                </c:pt>
                <c:pt idx="15">
                  <c:v>706</c:v>
                </c:pt>
                <c:pt idx="16">
                  <c:v>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423-48A8-8D53-D5DE7A548A32}"/>
            </c:ext>
          </c:extLst>
        </c:ser>
        <c:ser>
          <c:idx val="9"/>
          <c:order val="9"/>
          <c:tx>
            <c:strRef>
              <c:f>'показатели скв 1155'!$H$20</c:f>
              <c:strCache>
                <c:ptCount val="1"/>
                <c:pt idx="0">
                  <c:v>Н дин, м (После ГТМ)</c:v>
                </c:pt>
              </c:strCache>
            </c:strRef>
          </c:tx>
          <c:spPr>
            <a:ln w="28575" cap="rnd">
              <a:solidFill>
                <a:srgbClr val="B4B4B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1155'!$Y$20:$AZ$20</c:f>
              <c:numCache>
                <c:formatCode>General</c:formatCode>
                <c:ptCount val="28"/>
                <c:pt idx="17">
                  <c:v>988</c:v>
                </c:pt>
                <c:pt idx="18">
                  <c:v>906</c:v>
                </c:pt>
                <c:pt idx="19">
                  <c:v>911</c:v>
                </c:pt>
                <c:pt idx="20">
                  <c:v>877</c:v>
                </c:pt>
                <c:pt idx="21">
                  <c:v>732</c:v>
                </c:pt>
                <c:pt idx="22">
                  <c:v>684</c:v>
                </c:pt>
                <c:pt idx="23">
                  <c:v>770</c:v>
                </c:pt>
                <c:pt idx="24">
                  <c:v>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23-48A8-8D53-D5DE7A548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39727"/>
        <c:axId val="146516127"/>
      </c:lineChart>
      <c:lineChart>
        <c:grouping val="standard"/>
        <c:varyColors val="0"/>
        <c:ser>
          <c:idx val="2"/>
          <c:order val="4"/>
          <c:tx>
            <c:strRef>
              <c:f>'показатели скв 1155'!$H$12</c:f>
              <c:strCache>
                <c:ptCount val="1"/>
                <c:pt idx="0">
                  <c:v>Обводненность, % (До ГТМ)</c:v>
                </c:pt>
              </c:strCache>
            </c:strRef>
          </c:tx>
          <c:spPr>
            <a:ln w="28575" cap="rnd">
              <a:solidFill>
                <a:srgbClr val="6985AF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1155'!$Y$12:$AZ$12</c:f>
              <c:numCache>
                <c:formatCode>General</c:formatCode>
                <c:ptCount val="28"/>
                <c:pt idx="0">
                  <c:v>87.864999999999995</c:v>
                </c:pt>
                <c:pt idx="1">
                  <c:v>88.671000000000006</c:v>
                </c:pt>
                <c:pt idx="2">
                  <c:v>88.397999999999996</c:v>
                </c:pt>
                <c:pt idx="3">
                  <c:v>87.963999999999999</c:v>
                </c:pt>
                <c:pt idx="4">
                  <c:v>87.314999999999998</c:v>
                </c:pt>
                <c:pt idx="5">
                  <c:v>88.84</c:v>
                </c:pt>
                <c:pt idx="6">
                  <c:v>88.087999999999994</c:v>
                </c:pt>
                <c:pt idx="7">
                  <c:v>89.432000000000002</c:v>
                </c:pt>
                <c:pt idx="8">
                  <c:v>90.625</c:v>
                </c:pt>
                <c:pt idx="9">
                  <c:v>92.1</c:v>
                </c:pt>
                <c:pt idx="10">
                  <c:v>92.552999999999997</c:v>
                </c:pt>
                <c:pt idx="11">
                  <c:v>92.757000000000005</c:v>
                </c:pt>
                <c:pt idx="12">
                  <c:v>92.53</c:v>
                </c:pt>
                <c:pt idx="13">
                  <c:v>91.481999999999999</c:v>
                </c:pt>
                <c:pt idx="14">
                  <c:v>90.685000000000002</c:v>
                </c:pt>
                <c:pt idx="15">
                  <c:v>91.944000000000003</c:v>
                </c:pt>
                <c:pt idx="16">
                  <c:v>92.028999999999996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423-48A8-8D53-D5DE7A548A32}"/>
            </c:ext>
          </c:extLst>
        </c:ser>
        <c:ser>
          <c:idx val="7"/>
          <c:order val="5"/>
          <c:tx>
            <c:strRef>
              <c:f>'показатели скв 1155'!$H$18</c:f>
              <c:strCache>
                <c:ptCount val="1"/>
                <c:pt idx="0">
                  <c:v>Обводненность, % (После ГТМ)</c:v>
                </c:pt>
              </c:strCache>
            </c:strRef>
          </c:tx>
          <c:spPr>
            <a:ln w="28575" cap="rnd">
              <a:solidFill>
                <a:srgbClr val="6985AF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1155'!$Y$18:$AZ$18</c:f>
              <c:numCache>
                <c:formatCode>General</c:formatCode>
                <c:ptCount val="28"/>
                <c:pt idx="17">
                  <c:v>93.037999999999997</c:v>
                </c:pt>
                <c:pt idx="18">
                  <c:v>93.137</c:v>
                </c:pt>
                <c:pt idx="19">
                  <c:v>92.843999999999994</c:v>
                </c:pt>
                <c:pt idx="20">
                  <c:v>92.712000000000003</c:v>
                </c:pt>
                <c:pt idx="21">
                  <c:v>92.462000000000003</c:v>
                </c:pt>
                <c:pt idx="22">
                  <c:v>92.534000000000006</c:v>
                </c:pt>
                <c:pt idx="23">
                  <c:v>93.528000000000006</c:v>
                </c:pt>
                <c:pt idx="24">
                  <c:v>92.99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423-48A8-8D53-D5DE7A548A32}"/>
            </c:ext>
          </c:extLst>
        </c:ser>
        <c:ser>
          <c:idx val="3"/>
          <c:order val="6"/>
          <c:tx>
            <c:strRef>
              <c:f>'показатели скв 1155'!$H$13</c:f>
              <c:strCache>
                <c:ptCount val="1"/>
                <c:pt idx="0">
                  <c:v>Рзаб, атм (До ГТМ)</c:v>
                </c:pt>
              </c:strCache>
            </c:strRef>
          </c:tx>
          <c:spPr>
            <a:ln w="28575" cap="rnd">
              <a:solidFill>
                <a:srgbClr val="C20937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1155'!$Y$13:$AZ$13</c:f>
              <c:numCache>
                <c:formatCode>General</c:formatCode>
                <c:ptCount val="28"/>
                <c:pt idx="0">
                  <c:v>95.2</c:v>
                </c:pt>
                <c:pt idx="1">
                  <c:v>97.7</c:v>
                </c:pt>
                <c:pt idx="2">
                  <c:v>99.2</c:v>
                </c:pt>
                <c:pt idx="3">
                  <c:v>106.5</c:v>
                </c:pt>
                <c:pt idx="4">
                  <c:v>108.9</c:v>
                </c:pt>
                <c:pt idx="5">
                  <c:v>107.9</c:v>
                </c:pt>
                <c:pt idx="6">
                  <c:v>107.6</c:v>
                </c:pt>
                <c:pt idx="7">
                  <c:v>108.9</c:v>
                </c:pt>
                <c:pt idx="8">
                  <c:v>111</c:v>
                </c:pt>
                <c:pt idx="9">
                  <c:v>110.7</c:v>
                </c:pt>
                <c:pt idx="10">
                  <c:v>111.5</c:v>
                </c:pt>
                <c:pt idx="11">
                  <c:v>110.7</c:v>
                </c:pt>
                <c:pt idx="12">
                  <c:v>111.2</c:v>
                </c:pt>
                <c:pt idx="13">
                  <c:v>117.5</c:v>
                </c:pt>
                <c:pt idx="14">
                  <c:v>119.3</c:v>
                </c:pt>
                <c:pt idx="15">
                  <c:v>120.2</c:v>
                </c:pt>
                <c:pt idx="16">
                  <c:v>120.4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423-48A8-8D53-D5DE7A548A32}"/>
            </c:ext>
          </c:extLst>
        </c:ser>
        <c:ser>
          <c:idx val="8"/>
          <c:order val="7"/>
          <c:tx>
            <c:strRef>
              <c:f>'показатели скв 1155'!$H$19</c:f>
              <c:strCache>
                <c:ptCount val="1"/>
                <c:pt idx="0">
                  <c:v>Рзаб, атм (После ГТМ)</c:v>
                </c:pt>
              </c:strCache>
            </c:strRef>
          </c:tx>
          <c:spPr>
            <a:ln w="28575" cap="rnd">
              <a:solidFill>
                <a:srgbClr val="C20937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1155'!$Y$19:$AZ$19</c:f>
              <c:numCache>
                <c:formatCode>General</c:formatCode>
                <c:ptCount val="28"/>
                <c:pt idx="17">
                  <c:v>102.8</c:v>
                </c:pt>
                <c:pt idx="18">
                  <c:v>107.1</c:v>
                </c:pt>
                <c:pt idx="19">
                  <c:v>108.8</c:v>
                </c:pt>
                <c:pt idx="20">
                  <c:v>108.7</c:v>
                </c:pt>
                <c:pt idx="21">
                  <c:v>107.5</c:v>
                </c:pt>
                <c:pt idx="22">
                  <c:v>111.8</c:v>
                </c:pt>
                <c:pt idx="23">
                  <c:v>110.5</c:v>
                </c:pt>
                <c:pt idx="24">
                  <c:v>110.8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423-48A8-8D53-D5DE7A548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11327"/>
        <c:axId val="201958783"/>
      </c:lineChart>
      <c:dateAx>
        <c:axId val="1153972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46516127"/>
        <c:crosses val="autoZero"/>
        <c:auto val="1"/>
        <c:lblOffset val="100"/>
        <c:baseTimeUnit val="months"/>
        <c:majorUnit val="4"/>
        <c:majorTimeUnit val="months"/>
      </c:dateAx>
      <c:valAx>
        <c:axId val="1465161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/>
                  <a:t>Дебит,</a:t>
                </a:r>
                <a:r>
                  <a:rPr lang="ru-RU" baseline="0" dirty="0"/>
                  <a:t> т/</a:t>
                </a:r>
                <a:r>
                  <a:rPr lang="ru-RU" baseline="0" dirty="0" err="1"/>
                  <a:t>сут</a:t>
                </a:r>
                <a:r>
                  <a:rPr lang="ru-RU" baseline="0" dirty="0"/>
                  <a:t>, </a:t>
                </a:r>
                <a:r>
                  <a:rPr lang="ru-RU" sz="1000" b="0" i="0" u="none" strike="noStrike" baseline="0" dirty="0" err="1">
                    <a:effectLst/>
                  </a:rPr>
                  <a:t>Ндин</a:t>
                </a:r>
                <a:r>
                  <a:rPr lang="ru-RU" sz="1000" b="0" i="0" u="none" strike="noStrike" baseline="0" dirty="0">
                    <a:effectLst/>
                  </a:rPr>
                  <a:t>, 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39727"/>
        <c:crosses val="autoZero"/>
        <c:crossBetween val="between"/>
      </c:valAx>
      <c:valAx>
        <c:axId val="20195878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 err="1"/>
                  <a:t>Рзаб</a:t>
                </a:r>
                <a:r>
                  <a:rPr lang="ru-RU" dirty="0"/>
                  <a:t>, </a:t>
                </a:r>
                <a:r>
                  <a:rPr lang="en-US" baseline="0" dirty="0"/>
                  <a:t>WCT</a:t>
                </a:r>
                <a:endParaRPr lang="ru-RU" dirty="0"/>
              </a:p>
            </c:rich>
          </c:tx>
          <c:layout>
            <c:manualLayout>
              <c:xMode val="edge"/>
              <c:yMode val="edge"/>
              <c:x val="0.95075122959433556"/>
              <c:y val="0.175845690937139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11327"/>
        <c:crosses val="max"/>
        <c:crossBetween val="between"/>
        <c:majorUnit val="50"/>
      </c:valAx>
      <c:dateAx>
        <c:axId val="11511327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0195878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34070994671064"/>
          <c:y val="0.78588583867246675"/>
          <c:w val="0.88607318758440012"/>
          <c:h val="0.19445811384070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7349443237583"/>
          <c:y val="0.10680664916885389"/>
          <c:w val="0.57929352711848825"/>
          <c:h val="0.76601422861159674"/>
        </c:manualLayout>
      </c:layout>
      <c:doughnutChart>
        <c:varyColors val="1"/>
        <c:ser>
          <c:idx val="0"/>
          <c:order val="0"/>
          <c:spPr>
            <a:solidFill>
              <a:srgbClr val="3CA990"/>
            </a:solidFill>
          </c:spPr>
          <c:dPt>
            <c:idx val="0"/>
            <c:bubble3D val="0"/>
            <c:spPr>
              <a:solidFill>
                <a:srgbClr val="3CA9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12-4808-859C-398B0F8D4998}"/>
              </c:ext>
            </c:extLst>
          </c:dPt>
          <c:dPt>
            <c:idx val="1"/>
            <c:bubble3D val="0"/>
            <c:spPr>
              <a:solidFill>
                <a:srgbClr val="3E78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412-4808-859C-398B0F8D499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'кол-во в группе'!$K$3:$L$3</c:f>
              <c:strCache>
                <c:ptCount val="2"/>
                <c:pt idx="0">
                  <c:v>Верно</c:v>
                </c:pt>
                <c:pt idx="1">
                  <c:v>Погрешность</c:v>
                </c:pt>
              </c:strCache>
            </c:strRef>
          </c:cat>
          <c:val>
            <c:numRef>
              <c:f>'кол-во в группе'!$K$4:$L$4</c:f>
              <c:numCache>
                <c:formatCode>0</c:formatCode>
                <c:ptCount val="2"/>
                <c:pt idx="0">
                  <c:v>175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12-4808-859C-398B0F8D4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84449660472445"/>
          <c:y val="0.8784642822866422"/>
          <c:w val="0.54198416808463412"/>
          <c:h val="9.3299345931498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 Segoe UI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33288178796275"/>
          <c:y val="5.6633631385193839E-2"/>
          <c:w val="0.58021665210400153"/>
          <c:h val="0.84096963769372712"/>
        </c:manualLayout>
      </c:layout>
      <c:doughnutChart>
        <c:varyColors val="1"/>
        <c:ser>
          <c:idx val="0"/>
          <c:order val="0"/>
          <c:spPr>
            <a:solidFill>
              <a:srgbClr val="3CA990"/>
            </a:solidFill>
          </c:spPr>
          <c:dPt>
            <c:idx val="0"/>
            <c:bubble3D val="0"/>
            <c:spPr>
              <a:solidFill>
                <a:srgbClr val="3CA9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12-461B-84BD-7CB621518218}"/>
              </c:ext>
            </c:extLst>
          </c:dPt>
          <c:dPt>
            <c:idx val="1"/>
            <c:bubble3D val="0"/>
            <c:spPr>
              <a:solidFill>
                <a:srgbClr val="3E78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512-461B-84BD-7CB6215182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'кол-во в группе'!$K$3:$L$3</c:f>
              <c:strCache>
                <c:ptCount val="2"/>
                <c:pt idx="0">
                  <c:v>Верно</c:v>
                </c:pt>
                <c:pt idx="1">
                  <c:v>Погрешность</c:v>
                </c:pt>
              </c:strCache>
            </c:strRef>
          </c:cat>
          <c:val>
            <c:numRef>
              <c:f>'кол-во в группе'!$K$5:$L$5</c:f>
              <c:numCache>
                <c:formatCode>0</c:formatCode>
                <c:ptCount val="2"/>
                <c:pt idx="0">
                  <c:v>60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512-461B-84BD-7CB6215182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 Segoe UI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8888888888889"/>
          <c:y val="5.4139096409253094E-2"/>
          <c:w val="0.80266351199050612"/>
          <c:h val="0.66297884424797149"/>
        </c:manualLayout>
      </c:layout>
      <c:areaChart>
        <c:grouping val="stacked"/>
        <c:varyColors val="0"/>
        <c:ser>
          <c:idx val="1"/>
          <c:order val="0"/>
          <c:tx>
            <c:strRef>
              <c:f>Профиль!$B$4</c:f>
              <c:strCache>
                <c:ptCount val="1"/>
                <c:pt idx="0">
                  <c:v>Добыча нефти, тыс.т (базовый вариант)</c:v>
                </c:pt>
              </c:strCache>
            </c:strRef>
          </c:tx>
          <c:spPr>
            <a:solidFill>
              <a:srgbClr val="FFC000"/>
            </a:solidFill>
          </c:spPr>
          <c:cat>
            <c:numRef>
              <c:f>Профиль!$F$1:$O$1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Профиль!$F$4:$O$4</c:f>
              <c:numCache>
                <c:formatCode>General</c:formatCode>
                <c:ptCount val="10"/>
                <c:pt idx="0">
                  <c:v>8163</c:v>
                </c:pt>
                <c:pt idx="1">
                  <c:v>7630</c:v>
                </c:pt>
                <c:pt idx="2">
                  <c:v>7388</c:v>
                </c:pt>
                <c:pt idx="3">
                  <c:v>7038</c:v>
                </c:pt>
                <c:pt idx="4">
                  <c:v>7102.6305773033273</c:v>
                </c:pt>
                <c:pt idx="5">
                  <c:v>7386.2049118418754</c:v>
                </c:pt>
                <c:pt idx="6">
                  <c:v>7488.1874540560457</c:v>
                </c:pt>
                <c:pt idx="7">
                  <c:v>7393.462652210771</c:v>
                </c:pt>
                <c:pt idx="8">
                  <c:v>6958.2438437430455</c:v>
                </c:pt>
                <c:pt idx="9">
                  <c:v>6841.8692338015162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0-4B1B-A73B-D9557B1E1321}"/>
            </c:ext>
          </c:extLst>
        </c:ser>
        <c:ser>
          <c:idx val="0"/>
          <c:order val="1"/>
          <c:tx>
            <c:strRef>
              <c:f>Профиль!$A$6</c:f>
              <c:strCache>
                <c:ptCount val="1"/>
                <c:pt idx="0">
                  <c:v>Доп добыча нефти, тыс.т</c:v>
                </c:pt>
              </c:strCache>
            </c:strRef>
          </c:tx>
          <c:spPr>
            <a:pattFill prst="dkHorz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  <a:effectLst/>
          </c:spPr>
          <c:cat>
            <c:numRef>
              <c:f>Профиль!$F$1:$O$1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  <c:pt idx="8">
                  <c:v>2029</c:v>
                </c:pt>
                <c:pt idx="9">
                  <c:v>2030</c:v>
                </c:pt>
              </c:numCache>
            </c:numRef>
          </c:cat>
          <c:val>
            <c:numRef>
              <c:f>Профиль!$F$6:$O$6</c:f>
              <c:numCache>
                <c:formatCode>General</c:formatCode>
                <c:ptCount val="10"/>
                <c:pt idx="4">
                  <c:v>140</c:v>
                </c:pt>
                <c:pt idx="5">
                  <c:v>236.74</c:v>
                </c:pt>
                <c:pt idx="6">
                  <c:v>176.70380000000003</c:v>
                </c:pt>
                <c:pt idx="7">
                  <c:v>93.216620000000006</c:v>
                </c:pt>
                <c:pt idx="8">
                  <c:v>59.428277999999999</c:v>
                </c:pt>
                <c:pt idx="9">
                  <c:v>33.010702199999997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80-4B1B-A73B-D9557B1E1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753567"/>
        <c:axId val="228801295"/>
      </c:areaChart>
      <c:valAx>
        <c:axId val="228801295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Добыча нефти, тыс.т.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5753567"/>
        <c:crosses val="autoZero"/>
        <c:crossBetween val="midCat"/>
      </c:valAx>
      <c:catAx>
        <c:axId val="2257535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8801295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1666666666666667"/>
          <c:y val="0.85609762321376492"/>
          <c:w val="0.7944444444444444"/>
          <c:h val="0.11187882764654418"/>
        </c:manualLayout>
      </c:layout>
      <c:overlay val="0"/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>
          <a:latin typeface=" Segoe UI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000"/>
            </a:pPr>
            <a:r>
              <a:rPr lang="ru-RU" sz="1000" b="1" dirty="0">
                <a:effectLst/>
              </a:rPr>
              <a:t>Распределение геологических запасов нефти</a:t>
            </a:r>
            <a:endParaRPr lang="ru-RU" sz="1000" dirty="0">
              <a:effectLst/>
            </a:endParaRPr>
          </a:p>
        </c:rich>
      </c:tx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9.3055555555555558E-2"/>
          <c:y val="0.24786599591717701"/>
          <c:w val="0.85"/>
          <c:h val="0.67544874599008453"/>
        </c:manualLayout>
      </c:layout>
      <c:pie3DChart>
        <c:varyColors val="1"/>
        <c:ser>
          <c:idx val="1"/>
          <c:order val="0"/>
          <c:tx>
            <c:v>распред геол запасов</c:v>
          </c:tx>
          <c:spPr>
            <a:ln>
              <a:solidFill>
                <a:sysClr val="windowText" lastClr="000000"/>
              </a:solidFill>
            </a:ln>
          </c:spPr>
          <c:explosion val="9"/>
          <c:dPt>
            <c:idx val="0"/>
            <c:bubble3D val="0"/>
            <c:spPr>
              <a:solidFill>
                <a:srgbClr val="B7CBE1"/>
              </a:solidFill>
              <a:ln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82F8-4566-9D74-35A144839145}"/>
              </c:ext>
            </c:extLst>
          </c:dPt>
          <c:dPt>
            <c:idx val="1"/>
            <c:bubble3D val="0"/>
            <c:spPr>
              <a:solidFill>
                <a:srgbClr val="BDBDBD"/>
              </a:solidFill>
              <a:ln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82F8-4566-9D74-35A144839145}"/>
              </c:ext>
            </c:extLst>
          </c:dPt>
          <c:dPt>
            <c:idx val="2"/>
            <c:bubble3D val="0"/>
            <c:spPr>
              <a:solidFill>
                <a:srgbClr val="FBBD00"/>
              </a:solidFill>
              <a:ln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82F8-4566-9D74-35A144839145}"/>
              </c:ext>
            </c:extLst>
          </c:dPt>
          <c:dPt>
            <c:idx val="3"/>
            <c:bubble3D val="0"/>
            <c:spPr>
              <a:solidFill>
                <a:srgbClr val="365E8F"/>
              </a:solidFill>
              <a:ln>
                <a:solidFill>
                  <a:sysClr val="windowText" lastClr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82F8-4566-9D74-35A144839145}"/>
              </c:ext>
            </c:extLst>
          </c:dPt>
          <c:dLbls>
            <c:dLbl>
              <c:idx val="0"/>
              <c:layout>
                <c:manualLayout>
                  <c:x val="-0.19270486434595094"/>
                  <c:y val="-0.11923118148377047"/>
                </c:manualLayout>
              </c:layout>
              <c:tx>
                <c:rich>
                  <a:bodyPr/>
                  <a:lstStyle/>
                  <a:p>
                    <a:fld id="{C3FB1644-0122-4AAC-A003-B6DE6848392D}" type="CATEGORYNAME">
                      <a:rPr lang="ru-RU"/>
                      <a:pPr/>
                      <a:t>[ИМЯ КАТЕГОРИИ]</a:t>
                    </a:fld>
                    <a:r>
                      <a:rPr lang="ru-RU" baseline="0" dirty="0"/>
                      <a:t>
</a:t>
                    </a:r>
                    <a:fld id="{158B5D8C-F520-43C2-9A8A-B1B966EB1CEC}" type="PERCENTAGE">
                      <a:rPr lang="ru-RU" i="1" baseline="0"/>
                      <a:pPr/>
                      <a:t>[ПРОЦЕНТ]</a:t>
                    </a:fld>
                    <a:endParaRPr lang="ru-RU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F8-4566-9D74-35A144839145}"/>
                </c:ext>
              </c:extLst>
            </c:dLbl>
            <c:dLbl>
              <c:idx val="1"/>
              <c:layout>
                <c:manualLayout>
                  <c:x val="0.17570202794624881"/>
                  <c:y val="-0.25361660786652407"/>
                </c:manualLayout>
              </c:layout>
              <c:tx>
                <c:rich>
                  <a:bodyPr/>
                  <a:lstStyle/>
                  <a:p>
                    <a:fld id="{E9F81580-58BD-4549-BA06-F43995DE191D}" type="CATEGORYNAME">
                      <a:rPr lang="ru-RU"/>
                      <a:pPr/>
                      <a:t>[ИМЯ КАТЕГОРИИ]</a:t>
                    </a:fld>
                    <a:r>
                      <a:rPr lang="ru-RU" baseline="0" dirty="0"/>
                      <a:t>
</a:t>
                    </a:r>
                    <a:fld id="{C55DF778-9467-4A63-B4FA-E846DFC76863}" type="PERCENTAGE">
                      <a:rPr lang="ru-RU" i="1" baseline="0"/>
                      <a:pPr/>
                      <a:t>[ПРОЦЕНТ]</a:t>
                    </a:fld>
                    <a:endParaRPr lang="ru-RU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2F8-4566-9D74-35A144839145}"/>
                </c:ext>
              </c:extLst>
            </c:dLbl>
            <c:dLbl>
              <c:idx val="2"/>
              <c:layout>
                <c:manualLayout>
                  <c:x val="0.20310292167843486"/>
                  <c:y val="5.1253047382956551E-2"/>
                </c:manualLayout>
              </c:layout>
              <c:tx>
                <c:rich>
                  <a:bodyPr/>
                  <a:lstStyle/>
                  <a:p>
                    <a:fld id="{0B3714C0-5BD1-43EA-B917-04F052009151}" type="CATEGORYNAME">
                      <a:rPr lang="ru-RU"/>
                      <a:pPr/>
                      <a:t>[ИМЯ КАТЕГОРИИ]</a:t>
                    </a:fld>
                    <a:r>
                      <a:rPr lang="ru-RU" baseline="0" dirty="0"/>
                      <a:t>
</a:t>
                    </a:r>
                    <a:fld id="{2A9BC386-5EA0-4143-BF5C-2E8150E6E3A8}" type="PERCENTAGE">
                      <a:rPr lang="ru-RU" i="1" baseline="0"/>
                      <a:pPr/>
                      <a:t>[ПРОЦЕНТ]</a:t>
                    </a:fld>
                    <a:endParaRPr lang="ru-RU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2F8-4566-9D74-35A144839145}"/>
                </c:ext>
              </c:extLst>
            </c:dLbl>
            <c:dLbl>
              <c:idx val="3"/>
              <c:layout>
                <c:manualLayout>
                  <c:x val="0.18046733932093192"/>
                  <c:y val="7.7481367622119698E-3"/>
                </c:manualLayout>
              </c:layout>
              <c:tx>
                <c:rich>
                  <a:bodyPr/>
                  <a:lstStyle/>
                  <a:p>
                    <a:fld id="{5043D349-7D13-479E-9A9C-EF0FF8DC9249}" type="CATEGORYNAME">
                      <a:rPr lang="ru-RU"/>
                      <a:pPr/>
                      <a:t>[ИМЯ КАТЕГОРИИ]</a:t>
                    </a:fld>
                    <a:r>
                      <a:rPr lang="ru-RU" baseline="0" dirty="0"/>
                      <a:t>
</a:t>
                    </a:r>
                    <a:fld id="{03E14A40-A171-41EA-AABC-6E1766DF60C0}" type="PERCENTAGE">
                      <a:rPr lang="ru-RU" i="1" baseline="0"/>
                      <a:pPr/>
                      <a:t>[ПРОЦЕНТ]</a:t>
                    </a:fld>
                    <a:endParaRPr lang="ru-RU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2F8-4566-9D74-35A144839145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1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Лист1!$B$20:$B$23</c:f>
              <c:strCache>
                <c:ptCount val="4"/>
                <c:pt idx="0">
                  <c:v>Як3-7</c:v>
                </c:pt>
                <c:pt idx="1">
                  <c:v>НХ1</c:v>
                </c:pt>
                <c:pt idx="2">
                  <c:v>НХ3-4</c:v>
                </c:pt>
                <c:pt idx="3">
                  <c:v>Прочие</c:v>
                </c:pt>
              </c:strCache>
            </c:strRef>
          </c:cat>
          <c:val>
            <c:numRef>
              <c:f>Лист1!$E$20:$E$23</c:f>
              <c:numCache>
                <c:formatCode>0.0%</c:formatCode>
                <c:ptCount val="4"/>
                <c:pt idx="0">
                  <c:v>0.54086637374899738</c:v>
                </c:pt>
                <c:pt idx="1">
                  <c:v>0.11265212539665934</c:v>
                </c:pt>
                <c:pt idx="2">
                  <c:v>0.29838285036789058</c:v>
                </c:pt>
                <c:pt idx="3">
                  <c:v>4.8098650486452559E-2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F8-4566-9D74-35A14483914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r>
              <a:rPr lang="ru-RU" dirty="0"/>
              <a:t>ФА изменение дебита нефти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 Segoe UI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993270780764559E-2"/>
          <c:y val="0.24374842329636853"/>
          <c:w val="0.86769156196604558"/>
          <c:h val="0.70869087552884469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548-4E4C-B86C-FFA1177D7F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группам'!$I$20:$I$25</c:f>
              <c:strCache>
                <c:ptCount val="6"/>
                <c:pt idx="1">
                  <c:v>Недостаточная компенсация</c:v>
                </c:pt>
                <c:pt idx="2">
                  <c:v>НЭК</c:v>
                </c:pt>
                <c:pt idx="3">
                  <c:v>Прорыв воды от ППД</c:v>
                </c:pt>
                <c:pt idx="4">
                  <c:v>Естественная выработка</c:v>
                </c:pt>
                <c:pt idx="5">
                  <c:v>Суммарные потери</c:v>
                </c:pt>
              </c:strCache>
            </c:strRef>
          </c:cat>
          <c:val>
            <c:numRef>
              <c:f>'Сумм по группам'!$J$20:$J$25</c:f>
              <c:numCache>
                <c:formatCode>General</c:formatCode>
                <c:ptCount val="6"/>
                <c:pt idx="0">
                  <c:v>0</c:v>
                </c:pt>
                <c:pt idx="5">
                  <c:v>-4124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48-4E4C-B86C-FFA1177D7F10}"/>
            </c:ext>
          </c:extLst>
        </c:ser>
        <c:ser>
          <c:idx val="1"/>
          <c:order val="1"/>
          <c:tx>
            <c:strRef>
              <c:f>'Сумм по группам'!$K$19</c:f>
              <c:strCache>
                <c:ptCount val="1"/>
                <c:pt idx="0">
                  <c:v>Пусты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'Сумм по группам'!$I$20:$I$25</c:f>
              <c:strCache>
                <c:ptCount val="6"/>
                <c:pt idx="1">
                  <c:v>Недостаточная компенсация</c:v>
                </c:pt>
                <c:pt idx="2">
                  <c:v>НЭК</c:v>
                </c:pt>
                <c:pt idx="3">
                  <c:v>Прорыв воды от ППД</c:v>
                </c:pt>
                <c:pt idx="4">
                  <c:v>Естественная выработка</c:v>
                </c:pt>
                <c:pt idx="5">
                  <c:v>Суммарные потери</c:v>
                </c:pt>
              </c:strCache>
            </c:strRef>
          </c:cat>
          <c:val>
            <c:numRef>
              <c:f>'Сумм по группам'!$K$20:$K$25</c:f>
              <c:numCache>
                <c:formatCode>0</c:formatCode>
                <c:ptCount val="6"/>
                <c:pt idx="1">
                  <c:v>0</c:v>
                </c:pt>
                <c:pt idx="2">
                  <c:v>-1270.9603804059341</c:v>
                </c:pt>
                <c:pt idx="3">
                  <c:v>-1415.291122341418</c:v>
                </c:pt>
                <c:pt idx="4">
                  <c:v>-3388.6320201146173</c:v>
                </c:pt>
                <c:pt idx="5">
                  <c:v>-4124.1374323222726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48-4E4C-B86C-FFA1177D7F10}"/>
            </c:ext>
          </c:extLst>
        </c:ser>
        <c:ser>
          <c:idx val="2"/>
          <c:order val="2"/>
          <c:tx>
            <c:strRef>
              <c:f>'Сумм по группам'!$L$19</c:f>
              <c:strCache>
                <c:ptCount val="1"/>
                <c:pt idx="0">
                  <c:v>Изменения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группам'!$I$20:$I$25</c:f>
              <c:strCache>
                <c:ptCount val="6"/>
                <c:pt idx="1">
                  <c:v>Недостаточная компенсация</c:v>
                </c:pt>
                <c:pt idx="2">
                  <c:v>НЭК</c:v>
                </c:pt>
                <c:pt idx="3">
                  <c:v>Прорыв воды от ППД</c:v>
                </c:pt>
                <c:pt idx="4">
                  <c:v>Естественная выработка</c:v>
                </c:pt>
                <c:pt idx="5">
                  <c:v>Суммарные потери</c:v>
                </c:pt>
              </c:strCache>
            </c:strRef>
          </c:cat>
          <c:val>
            <c:numRef>
              <c:f>'Сумм по группам'!$L$20:$L$25</c:f>
              <c:numCache>
                <c:formatCode>0</c:formatCode>
                <c:ptCount val="6"/>
                <c:pt idx="1">
                  <c:v>-1270.9603804059341</c:v>
                </c:pt>
                <c:pt idx="2">
                  <c:v>-144.33074193548384</c:v>
                </c:pt>
                <c:pt idx="3">
                  <c:v>-1973.3408977731992</c:v>
                </c:pt>
                <c:pt idx="4">
                  <c:v>-735.50541220765547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48-4E4C-B86C-FFA1177D7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595748592"/>
        <c:axId val="595746928"/>
      </c:barChart>
      <c:catAx>
        <c:axId val="59574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595746928"/>
        <c:crosses val="autoZero"/>
        <c:auto val="1"/>
        <c:lblAlgn val="ctr"/>
        <c:lblOffset val="100"/>
        <c:noMultiLvlLbl val="0"/>
      </c:catAx>
      <c:valAx>
        <c:axId val="595746928"/>
        <c:scaling>
          <c:orientation val="minMax"/>
          <c:min val="-4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595748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 Segoe UI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57215580249588E-2"/>
          <c:y val="6.7293486790100679E-2"/>
          <c:w val="0.91710973892804704"/>
          <c:h val="0.6700206543443089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'Сумм по группам'!$D$50</c:f>
              <c:strCache>
                <c:ptCount val="1"/>
                <c:pt idx="0">
                  <c:v>Дебит жидкости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группам'!$J$51:$J$56</c:f>
              <c:strCache>
                <c:ptCount val="6"/>
                <c:pt idx="0">
                  <c:v>№0</c:v>
                </c:pt>
                <c:pt idx="1">
                  <c:v>№3</c:v>
                </c:pt>
                <c:pt idx="2">
                  <c:v>№5</c:v>
                </c:pt>
                <c:pt idx="3">
                  <c:v>№1</c:v>
                </c:pt>
                <c:pt idx="4">
                  <c:v>№7</c:v>
                </c:pt>
                <c:pt idx="5">
                  <c:v>№9</c:v>
                </c:pt>
              </c:strCache>
            </c:strRef>
          </c:cat>
          <c:val>
            <c:numRef>
              <c:f>'Сумм по группам'!$D$51:$D$56</c:f>
              <c:numCache>
                <c:formatCode>0</c:formatCode>
                <c:ptCount val="6"/>
                <c:pt idx="0">
                  <c:v>746.0491291388139</c:v>
                </c:pt>
                <c:pt idx="1">
                  <c:v>531.73724372759852</c:v>
                </c:pt>
                <c:pt idx="2">
                  <c:v>48.453097037542719</c:v>
                </c:pt>
                <c:pt idx="3">
                  <c:v>-32.958340730842799</c:v>
                </c:pt>
                <c:pt idx="4">
                  <c:v>-13.524423480433398</c:v>
                </c:pt>
                <c:pt idx="5">
                  <c:v>142.77493548387093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96-4B6E-B555-AF90503389B7}"/>
            </c:ext>
          </c:extLst>
        </c:ser>
        <c:ser>
          <c:idx val="2"/>
          <c:order val="1"/>
          <c:tx>
            <c:strRef>
              <c:f>'Сумм по группам'!$E$50</c:f>
              <c:strCache>
                <c:ptCount val="1"/>
                <c:pt idx="0">
                  <c:v>Закачка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группам'!$J$51:$J$56</c:f>
              <c:strCache>
                <c:ptCount val="6"/>
                <c:pt idx="0">
                  <c:v>№0</c:v>
                </c:pt>
                <c:pt idx="1">
                  <c:v>№3</c:v>
                </c:pt>
                <c:pt idx="2">
                  <c:v>№5</c:v>
                </c:pt>
                <c:pt idx="3">
                  <c:v>№1</c:v>
                </c:pt>
                <c:pt idx="4">
                  <c:v>№7</c:v>
                </c:pt>
                <c:pt idx="5">
                  <c:v>№9</c:v>
                </c:pt>
              </c:strCache>
            </c:strRef>
          </c:cat>
          <c:val>
            <c:numRef>
              <c:f>'Сумм по группам'!$E$51:$E$56</c:f>
              <c:numCache>
                <c:formatCode>0</c:formatCode>
                <c:ptCount val="6"/>
                <c:pt idx="0">
                  <c:v>732.86479125033725</c:v>
                </c:pt>
                <c:pt idx="1">
                  <c:v>549.7081633736766</c:v>
                </c:pt>
                <c:pt idx="2">
                  <c:v>53.373133074723498</c:v>
                </c:pt>
                <c:pt idx="3">
                  <c:v>-112.70211337389961</c:v>
                </c:pt>
                <c:pt idx="4">
                  <c:v>-14.663075485042871</c:v>
                </c:pt>
                <c:pt idx="5">
                  <c:v>136.87099765958698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96-4B6E-B555-AF90503389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4494223"/>
        <c:axId val="1694495471"/>
      </c:barChart>
      <c:catAx>
        <c:axId val="169449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1694495471"/>
        <c:crosses val="autoZero"/>
        <c:auto val="1"/>
        <c:lblAlgn val="ctr"/>
        <c:lblOffset val="100"/>
        <c:noMultiLvlLbl val="0"/>
      </c:catAx>
      <c:valAx>
        <c:axId val="1694495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169449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8435350758184391E-2"/>
          <c:y val="0.90209402728930821"/>
          <c:w val="0.42370338060841961"/>
          <c:h val="9.6353483003938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 Segoe UI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 Segoe UI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736084146955083E-2"/>
          <c:y val="0.10436917513938575"/>
          <c:w val="0.92696751962239377"/>
          <c:h val="0.680369401135631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'Сумм по группам'!$C$50</c:f>
              <c:strCache>
                <c:ptCount val="1"/>
                <c:pt idx="0">
                  <c:v>Дебит нефти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группам'!$J$51:$J$56</c:f>
              <c:strCache>
                <c:ptCount val="6"/>
                <c:pt idx="0">
                  <c:v>№0</c:v>
                </c:pt>
                <c:pt idx="1">
                  <c:v>№3</c:v>
                </c:pt>
                <c:pt idx="2">
                  <c:v>№5</c:v>
                </c:pt>
                <c:pt idx="3">
                  <c:v>№1</c:v>
                </c:pt>
                <c:pt idx="4">
                  <c:v>№7</c:v>
                </c:pt>
                <c:pt idx="5">
                  <c:v>№9</c:v>
                </c:pt>
              </c:strCache>
            </c:strRef>
          </c:cat>
          <c:val>
            <c:numRef>
              <c:f>'Сумм по группам'!$C$51:$C$56</c:f>
              <c:numCache>
                <c:formatCode>0</c:formatCode>
                <c:ptCount val="6"/>
                <c:pt idx="0">
                  <c:v>-15.218194696037575</c:v>
                </c:pt>
                <c:pt idx="1">
                  <c:v>-10.386999999999999</c:v>
                </c:pt>
                <c:pt idx="2">
                  <c:v>-30.87437926532716</c:v>
                </c:pt>
                <c:pt idx="3">
                  <c:v>-33.606433731268524</c:v>
                </c:pt>
                <c:pt idx="4">
                  <c:v>-9.1672595387717255</c:v>
                </c:pt>
                <c:pt idx="5">
                  <c:v>-36.082685483870961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57-490C-9C16-30018F9C48BC}"/>
            </c:ext>
          </c:extLst>
        </c:ser>
        <c:ser>
          <c:idx val="3"/>
          <c:order val="1"/>
          <c:tx>
            <c:strRef>
              <c:f>'Сумм по группам'!$G$50</c:f>
              <c:strCache>
                <c:ptCount val="1"/>
                <c:pt idx="0">
                  <c:v>Обводненность, %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'Сумм по группам'!$J$51:$J$56</c:f>
              <c:strCache>
                <c:ptCount val="6"/>
                <c:pt idx="0">
                  <c:v>№0</c:v>
                </c:pt>
                <c:pt idx="1">
                  <c:v>№3</c:v>
                </c:pt>
                <c:pt idx="2">
                  <c:v>№5</c:v>
                </c:pt>
                <c:pt idx="3">
                  <c:v>№1</c:v>
                </c:pt>
                <c:pt idx="4">
                  <c:v>№7</c:v>
                </c:pt>
                <c:pt idx="5">
                  <c:v>№9</c:v>
                </c:pt>
              </c:strCache>
            </c:strRef>
          </c:cat>
          <c:val>
            <c:numRef>
              <c:f>'Сумм по группам'!$G$51:$G$56</c:f>
              <c:numCache>
                <c:formatCode>0</c:formatCode>
                <c:ptCount val="6"/>
                <c:pt idx="0">
                  <c:v>8.7275057568046535</c:v>
                </c:pt>
                <c:pt idx="1">
                  <c:v>7.3380221980506946</c:v>
                </c:pt>
                <c:pt idx="2">
                  <c:v>11.667203387227584</c:v>
                </c:pt>
                <c:pt idx="3">
                  <c:v>3.8814350297113651</c:v>
                </c:pt>
                <c:pt idx="4">
                  <c:v>9.4461233241843807</c:v>
                </c:pt>
                <c:pt idx="5">
                  <c:v>67.298524379636547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57-490C-9C16-30018F9C4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4494223"/>
        <c:axId val="1694495471"/>
      </c:barChart>
      <c:catAx>
        <c:axId val="169449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1694495471"/>
        <c:crosses val="autoZero"/>
        <c:auto val="1"/>
        <c:lblAlgn val="ctr"/>
        <c:lblOffset val="100"/>
        <c:noMultiLvlLbl val="0"/>
      </c:catAx>
      <c:valAx>
        <c:axId val="1694495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endParaRPr lang="en-US"/>
          </a:p>
        </c:txPr>
        <c:crossAx val="169449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8.3901546517272482E-2"/>
          <c:y val="0.21083109343606343"/>
          <c:w val="0.37118061152014298"/>
          <c:h val="8.9693800768900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 Segoe UI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 Segoe UI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ФДДС, шт.</a:t>
            </a:r>
          </a:p>
        </c:rich>
      </c:tx>
      <c:layout>
        <c:manualLayout>
          <c:xMode val="edge"/>
          <c:yMode val="edge"/>
          <c:x val="0.36218711787902713"/>
          <c:y val="4.568076935527768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0096212123835877"/>
          <c:y val="0.302227646896845"/>
          <c:w val="0.43465853008100797"/>
          <c:h val="0.45750218722659669"/>
        </c:manualLayout>
      </c:layout>
      <c:pieChart>
        <c:varyColors val="1"/>
        <c:ser>
          <c:idx val="0"/>
          <c:order val="0"/>
          <c:tx>
            <c:strRef>
              <c:f>Лист1!$T$20</c:f>
              <c:strCache>
                <c:ptCount val="1"/>
                <c:pt idx="0">
                  <c:v>ФДДС, шт.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</c:spPr>
          <c:dPt>
            <c:idx val="0"/>
            <c:bubble3D val="0"/>
            <c:spPr>
              <a:solidFill>
                <a:srgbClr val="FED10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330-4E1F-90A4-D08807C3473A}"/>
              </c:ext>
            </c:extLst>
          </c:dPt>
          <c:dPt>
            <c:idx val="1"/>
            <c:bubble3D val="0"/>
            <c:spPr>
              <a:solidFill>
                <a:srgbClr val="FFCA96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30-4E1F-90A4-D08807C3473A}"/>
              </c:ext>
            </c:extLst>
          </c:dPt>
          <c:dPt>
            <c:idx val="2"/>
            <c:bubble3D val="0"/>
            <c:spPr>
              <a:solidFill>
                <a:srgbClr val="D0E3F1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330-4E1F-90A4-D08807C3473A}"/>
              </c:ext>
            </c:extLst>
          </c:dPt>
          <c:dPt>
            <c:idx val="3"/>
            <c:bubble3D val="0"/>
            <c:spPr>
              <a:solidFill>
                <a:srgbClr val="F4F4F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330-4E1F-90A4-D08807C3473A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30-4E1F-90A4-D08807C3473A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30-4E1F-90A4-D08807C3473A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30-4E1F-90A4-D08807C3473A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30-4E1F-90A4-D08807C347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Лист1!$S$21:$S$24</c:f>
              <c:strCache>
                <c:ptCount val="4"/>
                <c:pt idx="0">
                  <c:v>Як3-7</c:v>
                </c:pt>
                <c:pt idx="1">
                  <c:v>Нх3-4</c:v>
                </c:pt>
                <c:pt idx="2">
                  <c:v>Нх1</c:v>
                </c:pt>
                <c:pt idx="3">
                  <c:v>Прочие</c:v>
                </c:pt>
              </c:strCache>
            </c:strRef>
          </c:cat>
          <c:val>
            <c:numRef>
              <c:f>Лист1!$T$21:$T$24</c:f>
              <c:numCache>
                <c:formatCode>General</c:formatCode>
                <c:ptCount val="4"/>
                <c:pt idx="0">
                  <c:v>385</c:v>
                </c:pt>
                <c:pt idx="1">
                  <c:v>70</c:v>
                </c:pt>
                <c:pt idx="2">
                  <c:v>67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30-4E1F-90A4-D08807C3473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6.3841142631529735E-2"/>
          <c:y val="0.72013961796442116"/>
          <c:w val="0.24120116230341102"/>
          <c:h val="0.260006306583905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ФДНС,</a:t>
            </a:r>
            <a:r>
              <a:rPr lang="ru-RU" sz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шт</a:t>
            </a:r>
            <a:endParaRPr lang="ru-RU" sz="12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.36218711787902713"/>
          <c:y val="4.568076935527768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379344096288345"/>
          <c:y val="0.30165609507144936"/>
          <c:w val="0.43465853008100797"/>
          <c:h val="0.45750218722659669"/>
        </c:manualLayout>
      </c:layout>
      <c:pieChart>
        <c:varyColors val="1"/>
        <c:ser>
          <c:idx val="0"/>
          <c:order val="0"/>
          <c:spPr>
            <a:solidFill>
              <a:schemeClr val="accent4">
                <a:lumMod val="20000"/>
                <a:lumOff val="80000"/>
              </a:schemeClr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</c:spPr>
          <c:dPt>
            <c:idx val="0"/>
            <c:bubble3D val="0"/>
            <c:spPr>
              <a:solidFill>
                <a:srgbClr val="FED10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E2-4052-865B-24E1A2850625}"/>
              </c:ext>
            </c:extLst>
          </c:dPt>
          <c:dPt>
            <c:idx val="1"/>
            <c:bubble3D val="0"/>
            <c:spPr>
              <a:solidFill>
                <a:srgbClr val="FFCA96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E2-4052-865B-24E1A2850625}"/>
              </c:ext>
            </c:extLst>
          </c:dPt>
          <c:dPt>
            <c:idx val="2"/>
            <c:bubble3D val="0"/>
            <c:spPr>
              <a:solidFill>
                <a:srgbClr val="D0E3F1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E2-4052-865B-24E1A2850625}"/>
              </c:ext>
            </c:extLst>
          </c:dPt>
          <c:dPt>
            <c:idx val="3"/>
            <c:bubble3D val="0"/>
            <c:spPr>
              <a:solidFill>
                <a:srgbClr val="F4F4F4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E2-4052-865B-24E1A2850625}"/>
              </c:ext>
            </c:extLst>
          </c:dPt>
          <c:dLbls>
            <c:dLbl>
              <c:idx val="0"/>
              <c:layout>
                <c:manualLayout>
                  <c:x val="-0.20150570421571795"/>
                  <c:y val="0.1018518518518517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E2-4052-865B-24E1A2850625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9E2-4052-865B-24E1A2850625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E2-4052-865B-24E1A2850625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9E2-4052-865B-24E1A28506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'Лист 1'!$V$611:$Y$611</c:f>
              <c:strCache>
                <c:ptCount val="4"/>
                <c:pt idx="0">
                  <c:v>Як3-7</c:v>
                </c:pt>
                <c:pt idx="1">
                  <c:v>НХ3-4</c:v>
                </c:pt>
                <c:pt idx="2">
                  <c:v>НХ1</c:v>
                </c:pt>
                <c:pt idx="3">
                  <c:v>Прочие</c:v>
                </c:pt>
              </c:strCache>
            </c:strRef>
          </c:cat>
          <c:val>
            <c:numRef>
              <c:f>'Лист 1'!$V$612:$Y$612</c:f>
              <c:numCache>
                <c:formatCode>0</c:formatCode>
                <c:ptCount val="4"/>
                <c:pt idx="0">
                  <c:v>199</c:v>
                </c:pt>
                <c:pt idx="1">
                  <c:v>43</c:v>
                </c:pt>
                <c:pt idx="2">
                  <c:v>34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E2-4052-865B-24E1A285062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8.9558090762541301E-3"/>
          <c:y val="0.72939887722368046"/>
          <c:w val="0.23905628338154428"/>
          <c:h val="0.260006306583905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3604891967933272E-2"/>
          <c:y val="3.9799917768970627E-2"/>
          <c:w val="0.89124025765642945"/>
          <c:h val="0.65377470606061794"/>
        </c:manualLayout>
      </c:layout>
      <c:areaChart>
        <c:grouping val="standard"/>
        <c:varyColors val="0"/>
        <c:ser>
          <c:idx val="9"/>
          <c:order val="0"/>
          <c:tx>
            <c:strRef>
              <c:f>Графики!$C$36</c:f>
              <c:strCache>
                <c:ptCount val="1"/>
                <c:pt idx="0">
                  <c:v>ВНС+ЗБС 2023</c:v>
                </c:pt>
              </c:strCache>
            </c:strRef>
          </c:tx>
          <c:spPr>
            <a:solidFill>
              <a:srgbClr val="FFD03B"/>
            </a:solidFill>
            <a:ln w="3175">
              <a:solidFill>
                <a:srgbClr val="E7E6E6">
                  <a:lumMod val="90000"/>
                </a:srgbClr>
              </a:solidFill>
            </a:ln>
          </c:spPr>
          <c:val>
            <c:numRef>
              <c:f>Графики!$E$36:$AB$36</c:f>
              <c:numCache>
                <c:formatCode>0</c:formatCode>
                <c:ptCount val="24"/>
                <c:pt idx="0">
                  <c:v>20778.808354838708</c:v>
                </c:pt>
                <c:pt idx="1">
                  <c:v>21201.858392857157</c:v>
                </c:pt>
                <c:pt idx="2">
                  <c:v>20493.15138709679</c:v>
                </c:pt>
                <c:pt idx="3">
                  <c:v>20243.622800000016</c:v>
                </c:pt>
                <c:pt idx="4">
                  <c:v>20152.387290322582</c:v>
                </c:pt>
                <c:pt idx="5">
                  <c:v>20360.064666666669</c:v>
                </c:pt>
                <c:pt idx="6">
                  <c:v>19824.761838709674</c:v>
                </c:pt>
                <c:pt idx="7">
                  <c:v>20193.158838709674</c:v>
                </c:pt>
                <c:pt idx="8">
                  <c:v>20162.097866666678</c:v>
                </c:pt>
                <c:pt idx="9">
                  <c:v>19564.050258064508</c:v>
                </c:pt>
                <c:pt idx="10">
                  <c:v>20168.488400000002</c:v>
                </c:pt>
                <c:pt idx="11">
                  <c:v>19864.095870967729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9-4E52-926B-5E124DAA1D13}"/>
            </c:ext>
          </c:extLst>
        </c:ser>
        <c:ser>
          <c:idx val="12"/>
          <c:order val="1"/>
          <c:tx>
            <c:strRef>
              <c:f>Графики!$C$34</c:f>
              <c:strCache>
                <c:ptCount val="1"/>
                <c:pt idx="0">
                  <c:v>ИДН 2023</c:v>
                </c:pt>
              </c:strCache>
            </c:strRef>
          </c:tx>
          <c:spPr>
            <a:pattFill prst="pct60">
              <a:fgClr>
                <a:srgbClr val="70AD47"/>
              </a:fgClr>
              <a:bgClr>
                <a:sysClr val="window" lastClr="FFFFFF"/>
              </a:bgClr>
            </a:pattFill>
            <a:ln w="3175">
              <a:solidFill>
                <a:srgbClr val="E7E6E6">
                  <a:lumMod val="90000"/>
                </a:srgbClr>
              </a:solidFill>
            </a:ln>
          </c:spPr>
          <c:val>
            <c:numRef>
              <c:f>Графики!$E$34:$AB$34</c:f>
              <c:numCache>
                <c:formatCode>0</c:formatCode>
                <c:ptCount val="24"/>
                <c:pt idx="0">
                  <c:v>20569.352483870967</c:v>
                </c:pt>
                <c:pt idx="1">
                  <c:v>20509.341107142871</c:v>
                </c:pt>
                <c:pt idx="2">
                  <c:v>19851.238580645178</c:v>
                </c:pt>
                <c:pt idx="3">
                  <c:v>19483.255533333348</c:v>
                </c:pt>
                <c:pt idx="4">
                  <c:v>19285.812580645161</c:v>
                </c:pt>
                <c:pt idx="5">
                  <c:v>19302.518199999999</c:v>
                </c:pt>
                <c:pt idx="6">
                  <c:v>18853.178225806445</c:v>
                </c:pt>
                <c:pt idx="7">
                  <c:v>18960.005082311985</c:v>
                </c:pt>
                <c:pt idx="8">
                  <c:v>18558.347028952678</c:v>
                </c:pt>
                <c:pt idx="9">
                  <c:v>17465.065642230296</c:v>
                </c:pt>
                <c:pt idx="10">
                  <c:v>18153.597260061521</c:v>
                </c:pt>
                <c:pt idx="11">
                  <c:v>17928.334144344768</c:v>
                </c:pt>
                <c:pt idx="15">
                  <c:v>994.84382235441444</c:v>
                </c:pt>
                <c:pt idx="16">
                  <c:v>597.94663948984089</c:v>
                </c:pt>
                <c:pt idx="17">
                  <c:v>467.71852049410518</c:v>
                </c:pt>
                <c:pt idx="18">
                  <c:v>237.63563840514325</c:v>
                </c:pt>
                <c:pt idx="19">
                  <c:v>1042.5025207696253</c:v>
                </c:pt>
                <c:pt idx="20">
                  <c:v>658.62832178393728</c:v>
                </c:pt>
                <c:pt idx="21">
                  <c:v>191.36715454359728</c:v>
                </c:pt>
                <c:pt idx="22">
                  <c:v>548.88481516354295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E9-4E52-926B-5E124DAA1D13}"/>
            </c:ext>
          </c:extLst>
        </c:ser>
        <c:ser>
          <c:idx val="2"/>
          <c:order val="2"/>
          <c:tx>
            <c:strRef>
              <c:f>Графики!$C$32</c:f>
              <c:strCache>
                <c:ptCount val="1"/>
                <c:pt idx="0">
                  <c:v>Чистая база 2023</c:v>
                </c:pt>
              </c:strCache>
            </c:strRef>
          </c:tx>
          <c:spPr>
            <a:pattFill prst="wdUpDiag">
              <a:fgClr>
                <a:srgbClr val="70AD47">
                  <a:lumMod val="60000"/>
                  <a:lumOff val="40000"/>
                </a:srgbClr>
              </a:fgClr>
              <a:bgClr>
                <a:sysClr val="window" lastClr="FFFFFF"/>
              </a:bgClr>
            </a:pattFill>
            <a:ln w="3175">
              <a:solidFill>
                <a:srgbClr val="E7E6E6">
                  <a:lumMod val="90000"/>
                </a:srgbClr>
              </a:solidFill>
            </a:ln>
          </c:spPr>
          <c:cat>
            <c:multiLvlStrRef>
              <c:f>Графики!$E$30:$AB$31</c:f>
              <c:multiLvlStrCache>
                <c:ptCount val="24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Графики!$E$32:$AB$32</c:f>
              <c:numCache>
                <c:formatCode>0</c:formatCode>
                <c:ptCount val="24"/>
                <c:pt idx="0">
                  <c:v>20484.373290322579</c:v>
                </c:pt>
                <c:pt idx="1">
                  <c:v>19795.890250000015</c:v>
                </c:pt>
                <c:pt idx="2">
                  <c:v>18683.46487096776</c:v>
                </c:pt>
                <c:pt idx="3">
                  <c:v>17994.333033333347</c:v>
                </c:pt>
                <c:pt idx="4">
                  <c:v>17529.303806451611</c:v>
                </c:pt>
                <c:pt idx="5">
                  <c:v>17343.321833333332</c:v>
                </c:pt>
                <c:pt idx="6">
                  <c:v>16696.775354838705</c:v>
                </c:pt>
                <c:pt idx="7">
                  <c:v>16550.079243602308</c:v>
                </c:pt>
                <c:pt idx="8">
                  <c:v>16187.022928952676</c:v>
                </c:pt>
                <c:pt idx="9">
                  <c:v>15236.196803520617</c:v>
                </c:pt>
                <c:pt idx="10">
                  <c:v>15572.84602672819</c:v>
                </c:pt>
                <c:pt idx="11">
                  <c:v>15493.485402409286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E9-4E52-926B-5E124DAA1D13}"/>
            </c:ext>
          </c:extLst>
        </c:ser>
        <c:ser>
          <c:idx val="13"/>
          <c:order val="3"/>
          <c:tx>
            <c:strRef>
              <c:f>Графики!$C$37</c:f>
              <c:strCache>
                <c:ptCount val="1"/>
                <c:pt idx="0">
                  <c:v>ВНС+ЗБС 2024</c:v>
                </c:pt>
              </c:strCache>
            </c:strRef>
          </c:tx>
          <c:spPr>
            <a:solidFill>
              <a:srgbClr val="FFC000">
                <a:lumMod val="40000"/>
                <a:lumOff val="60000"/>
              </a:srgbClr>
            </a:solidFill>
            <a:ln w="3175">
              <a:solidFill>
                <a:srgbClr val="E7E6E6">
                  <a:lumMod val="90000"/>
                </a:srgbClr>
              </a:solidFill>
            </a:ln>
          </c:spPr>
          <c:val>
            <c:numRef>
              <c:f>Графики!$E$37:$AB$37</c:f>
              <c:numCache>
                <c:formatCode>General</c:formatCode>
                <c:ptCount val="24"/>
                <c:pt idx="11" formatCode="0">
                  <c:v>19864.095870967729</c:v>
                </c:pt>
                <c:pt idx="12" formatCode="0">
                  <c:v>19509.568967741943</c:v>
                </c:pt>
                <c:pt idx="13" formatCode="0">
                  <c:v>19642.151034482751</c:v>
                </c:pt>
                <c:pt idx="14" formatCode="0">
                  <c:v>19862.217225806427</c:v>
                </c:pt>
                <c:pt idx="15" formatCode="0">
                  <c:v>19029.023866666674</c:v>
                </c:pt>
                <c:pt idx="16" formatCode="0">
                  <c:v>18791.130225806573</c:v>
                </c:pt>
                <c:pt idx="17" formatCode="0">
                  <c:v>19085.721700000016</c:v>
                </c:pt>
                <c:pt idx="18" formatCode="0">
                  <c:v>19512.847096774214</c:v>
                </c:pt>
                <c:pt idx="19" formatCode="0">
                  <c:v>18961.156709677427</c:v>
                </c:pt>
                <c:pt idx="20" formatCode="0">
                  <c:v>18982.296033333336</c:v>
                </c:pt>
                <c:pt idx="21" formatCode="0">
                  <c:v>19130.814225806462</c:v>
                </c:pt>
                <c:pt idx="22" formatCode="0">
                  <c:v>19007.708633333332</c:v>
                </c:pt>
                <c:pt idx="23" formatCode="0">
                  <c:v>19393.154724780197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E9-4E52-926B-5E124DAA1D13}"/>
            </c:ext>
          </c:extLst>
        </c:ser>
        <c:ser>
          <c:idx val="1"/>
          <c:order val="4"/>
          <c:tx>
            <c:strRef>
              <c:f>Графики!$C$35</c:f>
              <c:strCache>
                <c:ptCount val="1"/>
                <c:pt idx="0">
                  <c:v>ИДН 2024</c:v>
                </c:pt>
              </c:strCache>
            </c:strRef>
          </c:tx>
          <c:spPr>
            <a:pattFill prst="pct60">
              <a:fgClr>
                <a:srgbClr val="70AD47">
                  <a:lumMod val="40000"/>
                  <a:lumOff val="60000"/>
                </a:srgbClr>
              </a:fgClr>
              <a:bgClr>
                <a:sysClr val="window" lastClr="FFFFFF"/>
              </a:bgClr>
            </a:pattFill>
            <a:ln w="3175">
              <a:solidFill>
                <a:srgbClr val="E7E6E6">
                  <a:lumMod val="90000"/>
                </a:srgbClr>
              </a:solidFill>
            </a:ln>
          </c:spPr>
          <c:val>
            <c:numRef>
              <c:f>Графики!$E$35:$AB$35</c:f>
              <c:numCache>
                <c:formatCode>General</c:formatCode>
                <c:ptCount val="24"/>
                <c:pt idx="11" formatCode="0">
                  <c:v>19864.095870967729</c:v>
                </c:pt>
                <c:pt idx="12" formatCode="0">
                  <c:v>19443.79012903227</c:v>
                </c:pt>
                <c:pt idx="13" formatCode="0">
                  <c:v>19149.952620689644</c:v>
                </c:pt>
                <c:pt idx="14" formatCode="0">
                  <c:v>19235.549935483865</c:v>
                </c:pt>
                <c:pt idx="15" formatCode="0">
                  <c:v>18372.224596398359</c:v>
                </c:pt>
                <c:pt idx="16" formatCode="0">
                  <c:v>17939.22694611123</c:v>
                </c:pt>
                <c:pt idx="17" formatCode="0">
                  <c:v>17949.632715109859</c:v>
                </c:pt>
                <c:pt idx="18" formatCode="0">
                  <c:v>17898.28669807157</c:v>
                </c:pt>
                <c:pt idx="19" formatCode="0">
                  <c:v>16880.287353478569</c:v>
                </c:pt>
                <c:pt idx="20" formatCode="0">
                  <c:v>16396.203678371094</c:v>
                </c:pt>
                <c:pt idx="21" formatCode="0">
                  <c:v>16303.533779756432</c:v>
                </c:pt>
                <c:pt idx="22" formatCode="0">
                  <c:v>15860.700952244631</c:v>
                </c:pt>
                <c:pt idx="23" formatCode="0">
                  <c:v>15926.726256495527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E9-4E52-926B-5E124DAA1D13}"/>
            </c:ext>
          </c:extLst>
        </c:ser>
        <c:ser>
          <c:idx val="0"/>
          <c:order val="5"/>
          <c:tx>
            <c:strRef>
              <c:f>Графики!$C$33</c:f>
              <c:strCache>
                <c:ptCount val="1"/>
                <c:pt idx="0">
                  <c:v>Чистая база 2024</c:v>
                </c:pt>
              </c:strCache>
            </c:strRef>
          </c:tx>
          <c:spPr>
            <a:pattFill prst="wdUpDiag">
              <a:fgClr>
                <a:srgbClr val="70AD47">
                  <a:lumMod val="20000"/>
                  <a:lumOff val="80000"/>
                </a:srgbClr>
              </a:fgClr>
              <a:bgClr>
                <a:sysClr val="window" lastClr="FFFFFF"/>
              </a:bgClr>
            </a:pattFill>
            <a:ln w="3175">
              <a:solidFill>
                <a:srgbClr val="E7E6E6">
                  <a:lumMod val="90000"/>
                </a:srgbClr>
              </a:solidFill>
            </a:ln>
          </c:spPr>
          <c:cat>
            <c:multiLvlStrRef>
              <c:f>Графики!$E$30:$AB$31</c:f>
              <c:multiLvlStrCache>
                <c:ptCount val="24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Графики!$E$33:$AB$33</c:f>
              <c:numCache>
                <c:formatCode>General</c:formatCode>
                <c:ptCount val="24"/>
                <c:pt idx="11" formatCode="0">
                  <c:v>19864.095870967729</c:v>
                </c:pt>
                <c:pt idx="12" formatCode="0">
                  <c:v>19077.986802286552</c:v>
                </c:pt>
                <c:pt idx="13" formatCode="0">
                  <c:v>18060.604194875013</c:v>
                </c:pt>
                <c:pt idx="14" formatCode="0">
                  <c:v>18048.985269259942</c:v>
                </c:pt>
                <c:pt idx="15" formatCode="0">
                  <c:v>17054.141446905527</c:v>
                </c:pt>
                <c:pt idx="16" formatCode="0">
                  <c:v>16456.194807415686</c:v>
                </c:pt>
                <c:pt idx="17" formatCode="0">
                  <c:v>15988.476286921581</c:v>
                </c:pt>
                <c:pt idx="18" formatCode="0">
                  <c:v>15750.840648516438</c:v>
                </c:pt>
                <c:pt idx="19" formatCode="0">
                  <c:v>14708.338127746812</c:v>
                </c:pt>
                <c:pt idx="20" formatCode="0">
                  <c:v>14049.709805962875</c:v>
                </c:pt>
                <c:pt idx="21" formatCode="0">
                  <c:v>13858.342651419278</c:v>
                </c:pt>
                <c:pt idx="22" formatCode="0">
                  <c:v>13309.457836255735</c:v>
                </c:pt>
                <c:pt idx="23" formatCode="0">
                  <c:v>13299.703196113751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E9-4E52-926B-5E124DAA1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349120"/>
        <c:axId val="-11348576"/>
      </c:areaChart>
      <c:barChart>
        <c:barDir val="col"/>
        <c:grouping val="clustered"/>
        <c:varyColors val="0"/>
        <c:ser>
          <c:idx val="3"/>
          <c:order val="6"/>
          <c:tx>
            <c:strRef>
              <c:f>Графики!$C$42</c:f>
              <c:strCache>
                <c:ptCount val="1"/>
                <c:pt idx="0">
                  <c:v>ВНС + ЗБС</c:v>
                </c:pt>
              </c:strCache>
            </c:strRef>
          </c:tx>
          <c:spPr>
            <a:solidFill>
              <a:srgbClr val="70AD47">
                <a:lumMod val="75000"/>
              </a:srgbClr>
            </a:solidFill>
            <a:ln w="3175">
              <a:solidFill>
                <a:srgbClr val="E7E6E6">
                  <a:lumMod val="50000"/>
                </a:srgb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 b="1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Графики!$E$42:$AB$42</c:f>
              <c:numCache>
                <c:formatCode>0</c:formatCode>
                <c:ptCount val="24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0</c:v>
                </c:pt>
                <c:pt idx="7">
                  <c:v>5</c:v>
                </c:pt>
                <c:pt idx="8">
                  <c:v>5</c:v>
                </c:pt>
                <c:pt idx="9">
                  <c:v>4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3</c:v>
                </c:pt>
                <c:pt idx="15">
                  <c:v>3</c:v>
                </c:pt>
                <c:pt idx="16">
                  <c:v>6</c:v>
                </c:pt>
                <c:pt idx="17">
                  <c:v>6</c:v>
                </c:pt>
                <c:pt idx="18">
                  <c:v>8</c:v>
                </c:pt>
                <c:pt idx="19">
                  <c:v>8</c:v>
                </c:pt>
                <c:pt idx="20">
                  <c:v>7</c:v>
                </c:pt>
                <c:pt idx="21">
                  <c:v>5</c:v>
                </c:pt>
                <c:pt idx="22">
                  <c:v>9</c:v>
                </c:pt>
                <c:pt idx="2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E9-4E52-926B-5E124DAA1D13}"/>
            </c:ext>
          </c:extLst>
        </c:ser>
        <c:ser>
          <c:idx val="4"/>
          <c:order val="7"/>
          <c:tx>
            <c:strRef>
              <c:f>Графики!$C$43</c:f>
              <c:strCache>
                <c:ptCount val="1"/>
                <c:pt idx="0">
                  <c:v>ИДН</c:v>
                </c:pt>
              </c:strCache>
            </c:strRef>
          </c:tx>
          <c:spPr>
            <a:solidFill>
              <a:srgbClr val="EDB9B9"/>
            </a:solidFill>
            <a:ln w="3175">
              <a:solidFill>
                <a:srgbClr val="E7E6E6">
                  <a:lumMod val="50000"/>
                </a:srgb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 b="1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Графики!$E$43:$AB$43</c:f>
              <c:numCache>
                <c:formatCode>0</c:formatCode>
                <c:ptCount val="24"/>
                <c:pt idx="0">
                  <c:v>3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10</c:v>
                </c:pt>
                <c:pt idx="7">
                  <c:v>6</c:v>
                </c:pt>
                <c:pt idx="8">
                  <c:v>10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13</c:v>
                </c:pt>
                <c:pt idx="13">
                  <c:v>9</c:v>
                </c:pt>
                <c:pt idx="14">
                  <c:v>11</c:v>
                </c:pt>
                <c:pt idx="15">
                  <c:v>9</c:v>
                </c:pt>
                <c:pt idx="16">
                  <c:v>11</c:v>
                </c:pt>
                <c:pt idx="17">
                  <c:v>13</c:v>
                </c:pt>
                <c:pt idx="18">
                  <c:v>10</c:v>
                </c:pt>
                <c:pt idx="19">
                  <c:v>10</c:v>
                </c:pt>
                <c:pt idx="20">
                  <c:v>9</c:v>
                </c:pt>
                <c:pt idx="21">
                  <c:v>8</c:v>
                </c:pt>
                <c:pt idx="22">
                  <c:v>9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E9-4E52-926B-5E124DAA1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51210319"/>
        <c:axId val="1851213647"/>
      </c:barChart>
      <c:lineChart>
        <c:grouping val="standard"/>
        <c:varyColors val="0"/>
        <c:ser>
          <c:idx val="8"/>
          <c:order val="8"/>
          <c:tx>
            <c:strRef>
              <c:f>Графики!$A$32</c:f>
              <c:strCache>
                <c:ptCount val="1"/>
                <c:pt idx="0">
                  <c:v>База 2023</c:v>
                </c:pt>
              </c:strCache>
            </c:strRef>
          </c:tx>
          <c:spPr>
            <a:ln w="19050">
              <a:solidFill>
                <a:srgbClr val="E7E6E6">
                  <a:lumMod val="50000"/>
                </a:srgbClr>
              </a:solidFill>
            </a:ln>
          </c:spPr>
          <c:marker>
            <c:symbol val="circle"/>
            <c:size val="5"/>
            <c:spPr>
              <a:solidFill>
                <a:srgbClr val="A5A5A5">
                  <a:lumMod val="75000"/>
                </a:srgbClr>
              </a:solidFill>
              <a:ln>
                <a:solidFill>
                  <a:srgbClr val="A5A5A5">
                    <a:lumMod val="50000"/>
                  </a:srgbClr>
                </a:solidFill>
              </a:ln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CE9-4E52-926B-5E124DAA1D1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CE9-4E52-926B-5E124DAA1D1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CE9-4E52-926B-5E124DAA1D1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3CE9-4E52-926B-5E124DAA1D1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CE9-4E52-926B-5E124DAA1D13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3CE9-4E52-926B-5E124DAA1D1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CE9-4E52-926B-5E124DAA1D13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CE9-4E52-926B-5E124DAA1D13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CE9-4E52-926B-5E124DAA1D13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3CE9-4E52-926B-5E124DAA1D13}"/>
                </c:ext>
              </c:extLst>
            </c:dLbl>
            <c:dLbl>
              <c:idx val="11"/>
              <c:layout>
                <c:manualLayout>
                  <c:x val="-9.8445093056755643E-3"/>
                  <c:y val="2.98498104403616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CE9-4E52-926B-5E124DAA1D1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600" b="1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Графики!$E$34:$AB$34</c:f>
              <c:numCache>
                <c:formatCode>0</c:formatCode>
                <c:ptCount val="24"/>
                <c:pt idx="0">
                  <c:v>20569.352483870967</c:v>
                </c:pt>
                <c:pt idx="1">
                  <c:v>20509.341107142871</c:v>
                </c:pt>
                <c:pt idx="2">
                  <c:v>19851.238580645178</c:v>
                </c:pt>
                <c:pt idx="3">
                  <c:v>19483.255533333348</c:v>
                </c:pt>
                <c:pt idx="4">
                  <c:v>19285.812580645161</c:v>
                </c:pt>
                <c:pt idx="5">
                  <c:v>19302.518199999999</c:v>
                </c:pt>
                <c:pt idx="6">
                  <c:v>18853.178225806445</c:v>
                </c:pt>
                <c:pt idx="7">
                  <c:v>18960.005082311985</c:v>
                </c:pt>
                <c:pt idx="8">
                  <c:v>18558.347028952678</c:v>
                </c:pt>
                <c:pt idx="9">
                  <c:v>17465.065642230296</c:v>
                </c:pt>
                <c:pt idx="10">
                  <c:v>18153.597260061521</c:v>
                </c:pt>
                <c:pt idx="11">
                  <c:v>17928.334144344768</c:v>
                </c:pt>
                <c:pt idx="15">
                  <c:v>994.84382235441444</c:v>
                </c:pt>
                <c:pt idx="16">
                  <c:v>597.94663948984089</c:v>
                </c:pt>
                <c:pt idx="17">
                  <c:v>467.71852049410518</c:v>
                </c:pt>
                <c:pt idx="18">
                  <c:v>237.63563840514325</c:v>
                </c:pt>
                <c:pt idx="19">
                  <c:v>1042.5025207696253</c:v>
                </c:pt>
                <c:pt idx="20">
                  <c:v>658.62832178393728</c:v>
                </c:pt>
                <c:pt idx="21">
                  <c:v>191.36715454359728</c:v>
                </c:pt>
                <c:pt idx="22">
                  <c:v>548.88481516354295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3CE9-4E52-926B-5E124DAA1D13}"/>
            </c:ext>
          </c:extLst>
        </c:ser>
        <c:ser>
          <c:idx val="11"/>
          <c:order val="9"/>
          <c:tx>
            <c:strRef>
              <c:f>Графики!$C$37</c:f>
              <c:strCache>
                <c:ptCount val="1"/>
                <c:pt idx="0">
                  <c:v>ВНС+ЗБС 2024</c:v>
                </c:pt>
              </c:strCache>
            </c:strRef>
          </c:tx>
          <c:spPr>
            <a:ln w="19050">
              <a:solidFill>
                <a:srgbClr val="E7E6E6">
                  <a:lumMod val="50000"/>
                </a:srgbClr>
              </a:solidFill>
            </a:ln>
          </c:spPr>
          <c:marker>
            <c:symbol val="circle"/>
            <c:size val="5"/>
            <c:spPr>
              <a:solidFill>
                <a:srgbClr val="E7E6E6"/>
              </a:solidFill>
              <a:ln>
                <a:solidFill>
                  <a:srgbClr val="E7E6E6">
                    <a:lumMod val="50000"/>
                  </a:srgbClr>
                </a:solidFill>
              </a:ln>
            </c:spPr>
          </c:marker>
          <c:dLbls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CE9-4E52-926B-5E124DAA1D13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3CE9-4E52-926B-5E124DAA1D13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3CE9-4E52-926B-5E124DAA1D13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3CE9-4E52-926B-5E124DAA1D13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3CE9-4E52-926B-5E124DAA1D13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3CE9-4E52-926B-5E124DAA1D13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3CE9-4E52-926B-5E124DAA1D13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3CE9-4E52-926B-5E124DAA1D13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3CE9-4E52-926B-5E124DAA1D13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3CE9-4E52-926B-5E124DAA1D13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CE9-4E52-926B-5E124DAA1D13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3CE9-4E52-926B-5E124DAA1D13}"/>
                </c:ext>
              </c:extLst>
            </c:dLbl>
            <c:dLbl>
              <c:idx val="23"/>
              <c:layout>
                <c:manualLayout>
                  <c:x val="-3.0006783015074204E-2"/>
                  <c:y val="-5.35942341184156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CE9-4E52-926B-5E124DAA1D1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6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Графики!$E$37:$AB$37</c:f>
              <c:numCache>
                <c:formatCode>General</c:formatCode>
                <c:ptCount val="24"/>
                <c:pt idx="11" formatCode="0">
                  <c:v>19864.095870967729</c:v>
                </c:pt>
                <c:pt idx="12" formatCode="0">
                  <c:v>19509.568967741943</c:v>
                </c:pt>
                <c:pt idx="13" formatCode="0">
                  <c:v>19642.151034482751</c:v>
                </c:pt>
                <c:pt idx="14" formatCode="0">
                  <c:v>19862.217225806427</c:v>
                </c:pt>
                <c:pt idx="15" formatCode="0">
                  <c:v>19029.023866666674</c:v>
                </c:pt>
                <c:pt idx="16" formatCode="0">
                  <c:v>18791.130225806573</c:v>
                </c:pt>
                <c:pt idx="17" formatCode="0">
                  <c:v>19085.721700000016</c:v>
                </c:pt>
                <c:pt idx="18" formatCode="0">
                  <c:v>19512.847096774214</c:v>
                </c:pt>
                <c:pt idx="19" formatCode="0">
                  <c:v>18961.156709677427</c:v>
                </c:pt>
                <c:pt idx="20" formatCode="0">
                  <c:v>18982.296033333336</c:v>
                </c:pt>
                <c:pt idx="21" formatCode="0">
                  <c:v>19130.814225806462</c:v>
                </c:pt>
                <c:pt idx="22" formatCode="0">
                  <c:v>19007.708633333332</c:v>
                </c:pt>
                <c:pt idx="23" formatCode="0">
                  <c:v>19393.154724780197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3CE9-4E52-926B-5E124DAA1D13}"/>
            </c:ext>
          </c:extLst>
        </c:ser>
        <c:ser>
          <c:idx val="10"/>
          <c:order val="10"/>
          <c:tx>
            <c:strRef>
              <c:f>Графики!$C$41</c:f>
              <c:strCache>
                <c:ptCount val="1"/>
                <c:pt idx="0">
                  <c:v>Вал 2023 / База 2024</c:v>
                </c:pt>
              </c:strCache>
            </c:strRef>
          </c:tx>
          <c:spPr>
            <a:ln w="19050">
              <a:solidFill>
                <a:srgbClr val="A5A5A5">
                  <a:lumMod val="75000"/>
                </a:srgbClr>
              </a:solidFill>
            </a:ln>
          </c:spPr>
          <c:marker>
            <c:symbol val="circle"/>
            <c:size val="6"/>
            <c:spPr>
              <a:solidFill>
                <a:srgbClr val="ED7D31"/>
              </a:solidFill>
              <a:ln>
                <a:solidFill>
                  <a:srgbClr val="E7E6E6">
                    <a:lumMod val="50000"/>
                  </a:srgbClr>
                </a:solidFill>
              </a:ln>
            </c:spPr>
          </c:marker>
          <c:dLbls>
            <c:dLbl>
              <c:idx val="11"/>
              <c:layout>
                <c:manualLayout>
                  <c:x val="-1.0648003494959625E-2"/>
                  <c:y val="-5.53124088655584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CE9-4E52-926B-5E124DAA1D13}"/>
                </c:ext>
              </c:extLst>
            </c:dLbl>
            <c:dLbl>
              <c:idx val="12"/>
              <c:layout>
                <c:manualLayout>
                  <c:x val="-2.6817801212012743E-2"/>
                  <c:y val="3.72801837270341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3CE9-4E52-926B-5E124DAA1D13}"/>
                </c:ext>
              </c:extLst>
            </c:dLbl>
            <c:dLbl>
              <c:idx val="13"/>
              <c:layout>
                <c:manualLayout>
                  <c:x val="-2.6817801212012743E-2"/>
                  <c:y val="3.72801837270341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CE9-4E52-926B-5E124DAA1D13}"/>
                </c:ext>
              </c:extLst>
            </c:dLbl>
            <c:dLbl>
              <c:idx val="14"/>
              <c:layout>
                <c:manualLayout>
                  <c:x val="-2.6817801212012743E-2"/>
                  <c:y val="3.72801837270341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3CE9-4E52-926B-5E124DAA1D13}"/>
                </c:ext>
              </c:extLst>
            </c:dLbl>
            <c:dLbl>
              <c:idx val="15"/>
              <c:layout>
                <c:manualLayout>
                  <c:x val="-2.6817801212012743E-2"/>
                  <c:y val="3.7280183727034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CE9-4E52-926B-5E124DAA1D13}"/>
                </c:ext>
              </c:extLst>
            </c:dLbl>
            <c:dLbl>
              <c:idx val="16"/>
              <c:layout>
                <c:manualLayout>
                  <c:x val="-2.6817801212012743E-2"/>
                  <c:y val="3.26505540974044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3CE9-4E52-926B-5E124DAA1D13}"/>
                </c:ext>
              </c:extLst>
            </c:dLbl>
            <c:dLbl>
              <c:idx val="17"/>
              <c:layout>
                <c:manualLayout>
                  <c:x val="-2.6817801212012743E-2"/>
                  <c:y val="4.1909813356663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3CE9-4E52-926B-5E124DAA1D13}"/>
                </c:ext>
              </c:extLst>
            </c:dLbl>
            <c:dLbl>
              <c:idx val="18"/>
              <c:layout>
                <c:manualLayout>
                  <c:x val="-2.8293739638650759E-2"/>
                  <c:y val="-3.21642607174103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3CE9-4E52-926B-5E124DAA1D1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600"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Графики!$E$41:$AB$41</c:f>
              <c:numCache>
                <c:formatCode>0</c:formatCode>
                <c:ptCount val="24"/>
                <c:pt idx="0">
                  <c:v>20778.808354838708</c:v>
                </c:pt>
                <c:pt idx="1">
                  <c:v>21201.858392857157</c:v>
                </c:pt>
                <c:pt idx="2">
                  <c:v>20493.15138709679</c:v>
                </c:pt>
                <c:pt idx="3">
                  <c:v>20243.622800000016</c:v>
                </c:pt>
                <c:pt idx="4">
                  <c:v>20152.387290322582</c:v>
                </c:pt>
                <c:pt idx="5">
                  <c:v>20360.064666666669</c:v>
                </c:pt>
                <c:pt idx="6">
                  <c:v>19824.761838709674</c:v>
                </c:pt>
                <c:pt idx="7">
                  <c:v>20193.158838709674</c:v>
                </c:pt>
                <c:pt idx="8">
                  <c:v>20162.097866666678</c:v>
                </c:pt>
                <c:pt idx="9">
                  <c:v>19564.050258064508</c:v>
                </c:pt>
                <c:pt idx="10">
                  <c:v>20168.488400000002</c:v>
                </c:pt>
                <c:pt idx="11">
                  <c:v>19864.095870967729</c:v>
                </c:pt>
                <c:pt idx="12">
                  <c:v>19443.79012903227</c:v>
                </c:pt>
                <c:pt idx="13">
                  <c:v>19149.952620689644</c:v>
                </c:pt>
                <c:pt idx="14">
                  <c:v>19235.549935483865</c:v>
                </c:pt>
                <c:pt idx="15">
                  <c:v>18372.224596398359</c:v>
                </c:pt>
                <c:pt idx="16">
                  <c:v>17939.22694611123</c:v>
                </c:pt>
                <c:pt idx="17">
                  <c:v>17949.632715109859</c:v>
                </c:pt>
                <c:pt idx="18">
                  <c:v>17898.28669807157</c:v>
                </c:pt>
                <c:pt idx="19">
                  <c:v>16880.287353478569</c:v>
                </c:pt>
                <c:pt idx="20">
                  <c:v>16396.203678371094</c:v>
                </c:pt>
                <c:pt idx="21">
                  <c:v>16303.533779756432</c:v>
                </c:pt>
                <c:pt idx="22">
                  <c:v>15860.700952244631</c:v>
                </c:pt>
                <c:pt idx="23">
                  <c:v>15926.726256495527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D-3CE9-4E52-926B-5E124DAA1D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349120"/>
        <c:axId val="-11348576"/>
      </c:lineChart>
      <c:catAx>
        <c:axId val="-11349120"/>
        <c:scaling>
          <c:orientation val="minMax"/>
        </c:scaling>
        <c:delete val="0"/>
        <c:axPos val="b"/>
        <c:numFmt formatCode="mm/yyyy" sourceLinked="0"/>
        <c:majorTickMark val="out"/>
        <c:minorTickMark val="none"/>
        <c:tickLblPos val="nextTo"/>
        <c:spPr>
          <a:ln w="6350"/>
        </c:spPr>
        <c:txPr>
          <a:bodyPr rot="-5400000" vert="horz"/>
          <a:lstStyle/>
          <a:p>
            <a:pPr>
              <a:defRPr sz="700"/>
            </a:pPr>
            <a:endParaRPr lang="en-US"/>
          </a:p>
        </c:txPr>
        <c:crossAx val="-11348576"/>
        <c:crosses val="autoZero"/>
        <c:auto val="1"/>
        <c:lblAlgn val="ctr"/>
        <c:lblOffset val="100"/>
        <c:noMultiLvlLbl val="0"/>
      </c:catAx>
      <c:valAx>
        <c:axId val="-11348576"/>
        <c:scaling>
          <c:orientation val="minMax"/>
          <c:min val="100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800" b="0"/>
                </a:pPr>
                <a:r>
                  <a:rPr lang="ru-RU" sz="800" b="0" dirty="0"/>
                  <a:t>Добыча нефти + ГК, т/</a:t>
                </a:r>
                <a:r>
                  <a:rPr lang="ru-RU" sz="800" b="0" dirty="0" err="1"/>
                  <a:t>сут</a:t>
                </a:r>
                <a:endParaRPr lang="ru-RU" sz="800" b="0" dirty="0"/>
              </a:p>
            </c:rich>
          </c:tx>
          <c:layout>
            <c:manualLayout>
              <c:xMode val="edge"/>
              <c:yMode val="edge"/>
              <c:x val="0"/>
              <c:y val="8.8304807260411899E-2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 w="6350"/>
        </c:spPr>
        <c:txPr>
          <a:bodyPr rot="0" vert="horz" anchor="ctr" anchorCtr="0"/>
          <a:lstStyle/>
          <a:p>
            <a:pPr>
              <a:defRPr sz="700"/>
            </a:pPr>
            <a:endParaRPr lang="en-US"/>
          </a:p>
        </c:txPr>
        <c:crossAx val="-11349120"/>
        <c:crosses val="autoZero"/>
        <c:crossBetween val="between"/>
      </c:valAx>
      <c:valAx>
        <c:axId val="1851213647"/>
        <c:scaling>
          <c:orientation val="minMax"/>
          <c:max val="70"/>
        </c:scaling>
        <c:delete val="0"/>
        <c:axPos val="r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ru-RU" sz="800" b="0"/>
                  <a:t>ВНС+ЗБС,</a:t>
                </a:r>
                <a:r>
                  <a:rPr lang="ru-RU" sz="800" b="0" baseline="0"/>
                  <a:t> шт; ИДН, шт</a:t>
                </a:r>
                <a:endParaRPr lang="ru-RU" sz="800" b="0"/>
              </a:p>
            </c:rich>
          </c:tx>
          <c:layout>
            <c:manualLayout>
              <c:xMode val="edge"/>
              <c:yMode val="edge"/>
              <c:x val="0.98191413164718899"/>
              <c:y val="0.11095101176016914"/>
            </c:manualLayout>
          </c:layout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851210319"/>
        <c:crosses val="max"/>
        <c:crossBetween val="between"/>
      </c:valAx>
      <c:catAx>
        <c:axId val="1851210319"/>
        <c:scaling>
          <c:orientation val="minMax"/>
        </c:scaling>
        <c:delete val="1"/>
        <c:axPos val="b"/>
        <c:majorTickMark val="out"/>
        <c:minorTickMark val="none"/>
        <c:tickLblPos val="nextTo"/>
        <c:crossAx val="1851213647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2.6414208347612261E-3"/>
          <c:y val="0.83283725591153535"/>
          <c:w val="0.99324307148436175"/>
          <c:h val="0.16683690580344124"/>
        </c:manualLayout>
      </c:layout>
      <c:overlay val="0"/>
      <c:txPr>
        <a:bodyPr/>
        <a:lstStyle/>
        <a:p>
          <a:pPr>
            <a:defRPr sz="7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922413321251118"/>
          <c:y val="0.29137321376494607"/>
          <c:w val="0.52337559068047612"/>
          <c:h val="0.25097149314668998"/>
        </c:manualLayout>
      </c:layout>
      <c:pieChart>
        <c:varyColors val="1"/>
        <c:ser>
          <c:idx val="0"/>
          <c:order val="0"/>
          <c:tx>
            <c:strRef>
              <c:f>Лист1!$T$20</c:f>
              <c:strCache>
                <c:ptCount val="1"/>
                <c:pt idx="0">
                  <c:v>ФДДС, шт.</c:v>
                </c:pt>
              </c:strCache>
            </c:strRef>
          </c:tx>
          <c:spPr>
            <a:solidFill>
              <a:srgbClr val="C00000">
                <a:alpha val="50000"/>
              </a:srgbClr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</c:spPr>
          <c:dPt>
            <c:idx val="0"/>
            <c:bubble3D val="0"/>
            <c:spPr>
              <a:solidFill>
                <a:srgbClr val="FF0000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662-4C62-AA20-7B78254864A3}"/>
              </c:ext>
            </c:extLst>
          </c:dPt>
          <c:dPt>
            <c:idx val="1"/>
            <c:bubble3D val="0"/>
            <c:spPr>
              <a:solidFill>
                <a:srgbClr val="007900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662-4C62-AA20-7B78254864A3}"/>
              </c:ext>
            </c:extLst>
          </c:dPt>
          <c:dPt>
            <c:idx val="2"/>
            <c:bubble3D val="0"/>
            <c:spPr>
              <a:solidFill>
                <a:srgbClr val="C00000">
                  <a:alpha val="50000"/>
                </a:srgbClr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662-4C62-AA20-7B78254864A3}"/>
              </c:ext>
            </c:extLst>
          </c:dPt>
          <c:dPt>
            <c:idx val="3"/>
            <c:bubble3D val="0"/>
            <c:spPr>
              <a:solidFill>
                <a:srgbClr val="C00000">
                  <a:alpha val="50000"/>
                </a:srgbClr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662-4C62-AA20-7B78254864A3}"/>
              </c:ext>
            </c:extLst>
          </c:dPt>
          <c:dLbls>
            <c:dLbl>
              <c:idx val="0"/>
              <c:layout>
                <c:manualLayout>
                  <c:x val="-2.4137317626452756E-2"/>
                  <c:y val="-0.17129629629629631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26913135760725"/>
                      <c:h val="0.2399074074074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662-4C62-AA20-7B78254864A3}"/>
                </c:ext>
              </c:extLst>
            </c:dLbl>
            <c:dLbl>
              <c:idx val="1"/>
              <c:layout>
                <c:manualLayout>
                  <c:x val="9.654622967967938E-2"/>
                  <c:y val="0.1620370370370370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822731999829716"/>
                      <c:h val="0.2399074074074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662-4C62-AA20-7B78254864A3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62-4C62-AA20-7B78254864A3}"/>
                </c:ext>
              </c:extLst>
            </c:dLbl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662-4C62-AA20-7B78254864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Лист1!$S$21:$S$24</c:f>
              <c:strCache>
                <c:ptCount val="4"/>
                <c:pt idx="0">
                  <c:v>Як3-7</c:v>
                </c:pt>
                <c:pt idx="1">
                  <c:v>Нх3-4</c:v>
                </c:pt>
                <c:pt idx="2">
                  <c:v>Нх1</c:v>
                </c:pt>
                <c:pt idx="3">
                  <c:v>Прочие</c:v>
                </c:pt>
              </c:strCache>
            </c:strRef>
          </c:cat>
          <c:val>
            <c:numRef>
              <c:f>Лист1!$V$21:$V$22</c:f>
              <c:numCache>
                <c:formatCode>General</c:formatCode>
                <c:ptCount val="2"/>
                <c:pt idx="0">
                  <c:v>116</c:v>
                </c:pt>
                <c:pt idx="1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62-4C62-AA20-7B78254864A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31021169654146"/>
          <c:y val="4.0176414263735027E-2"/>
          <c:w val="0.79702716527166662"/>
          <c:h val="0.63361320186997339"/>
        </c:manualLayout>
      </c:layout>
      <c:areaChart>
        <c:grouping val="standard"/>
        <c:varyColors val="0"/>
        <c:ser>
          <c:idx val="1"/>
          <c:order val="0"/>
          <c:tx>
            <c:strRef>
              <c:f>'показатели скв 1155'!$H$11</c:f>
              <c:strCache>
                <c:ptCount val="1"/>
                <c:pt idx="0">
                  <c:v>Дебит жидкости, т/сут (До ГТМ)</c:v>
                </c:pt>
              </c:strCache>
            </c:strRef>
          </c:tx>
          <c:spPr>
            <a:solidFill>
              <a:srgbClr val="C5E0B4"/>
            </a:solid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1155'!$Y$11:$AZ$11</c:f>
              <c:numCache>
                <c:formatCode>General</c:formatCode>
                <c:ptCount val="28"/>
                <c:pt idx="0">
                  <c:v>555.46799999999996</c:v>
                </c:pt>
                <c:pt idx="1">
                  <c:v>540.32000000000005</c:v>
                </c:pt>
                <c:pt idx="2">
                  <c:v>540.84500000000003</c:v>
                </c:pt>
                <c:pt idx="3">
                  <c:v>593.50400000000002</c:v>
                </c:pt>
                <c:pt idx="4">
                  <c:v>571.44000000000005</c:v>
                </c:pt>
                <c:pt idx="5">
                  <c:v>551.10500000000002</c:v>
                </c:pt>
                <c:pt idx="6">
                  <c:v>496.96199999999999</c:v>
                </c:pt>
                <c:pt idx="7">
                  <c:v>476.26499999999999</c:v>
                </c:pt>
                <c:pt idx="8">
                  <c:v>502.39499999999998</c:v>
                </c:pt>
                <c:pt idx="9">
                  <c:v>513.38900000000001</c:v>
                </c:pt>
                <c:pt idx="10">
                  <c:v>516.92999999999995</c:v>
                </c:pt>
                <c:pt idx="11">
                  <c:v>507.709</c:v>
                </c:pt>
                <c:pt idx="12">
                  <c:v>504.53300000000002</c:v>
                </c:pt>
                <c:pt idx="13">
                  <c:v>489.94099999999997</c:v>
                </c:pt>
                <c:pt idx="14">
                  <c:v>503.65899999999999</c:v>
                </c:pt>
                <c:pt idx="15">
                  <c:v>506.81799999999998</c:v>
                </c:pt>
                <c:pt idx="16">
                  <c:v>493.25200000000001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7C-4CA3-B7A8-DB54107DF6D4}"/>
            </c:ext>
          </c:extLst>
        </c:ser>
        <c:ser>
          <c:idx val="6"/>
          <c:order val="1"/>
          <c:tx>
            <c:strRef>
              <c:f>'показатели скв 1155'!$H$17</c:f>
              <c:strCache>
                <c:ptCount val="1"/>
                <c:pt idx="0">
                  <c:v>Дебит жидкости, т/сут (После ГТМ)</c:v>
                </c:pt>
              </c:strCache>
            </c:strRef>
          </c:tx>
          <c:spPr>
            <a:pattFill prst="dkHorz">
              <a:fgClr>
                <a:srgbClr val="70AD47"/>
              </a:fgClr>
              <a:bgClr>
                <a:schemeClr val="bg1"/>
              </a:bgClr>
            </a:patt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1155'!$Y$17:$AZ$17</c:f>
              <c:numCache>
                <c:formatCode>General</c:formatCode>
                <c:ptCount val="28"/>
                <c:pt idx="17">
                  <c:v>1446.7360000000001</c:v>
                </c:pt>
                <c:pt idx="18">
                  <c:v>1242.876</c:v>
                </c:pt>
                <c:pt idx="19">
                  <c:v>1013.426</c:v>
                </c:pt>
                <c:pt idx="20">
                  <c:v>952.84400000000005</c:v>
                </c:pt>
                <c:pt idx="21">
                  <c:v>810.16800000000001</c:v>
                </c:pt>
                <c:pt idx="22">
                  <c:v>732.16200000000003</c:v>
                </c:pt>
                <c:pt idx="23">
                  <c:v>687.95100000000002</c:v>
                </c:pt>
                <c:pt idx="24">
                  <c:v>681.51400000000001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7C-4CA3-B7A8-DB54107DF6D4}"/>
            </c:ext>
          </c:extLst>
        </c:ser>
        <c:ser>
          <c:idx val="0"/>
          <c:order val="2"/>
          <c:tx>
            <c:strRef>
              <c:f>'показатели скв 1155'!$H$10</c:f>
              <c:strCache>
                <c:ptCount val="1"/>
                <c:pt idx="0">
                  <c:v>Дебит нефти, т/сут (До ГТМ)</c:v>
                </c:pt>
              </c:strCache>
            </c:strRef>
          </c:tx>
          <c:spPr>
            <a:solidFill>
              <a:srgbClr val="FFD03B"/>
            </a:solidFill>
            <a:ln w="25400"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1155'!$Y$10:$AZ$10</c:f>
              <c:numCache>
                <c:formatCode>General</c:formatCode>
                <c:ptCount val="28"/>
                <c:pt idx="0">
                  <c:v>67.403000000000006</c:v>
                </c:pt>
                <c:pt idx="1">
                  <c:v>61.213000000000001</c:v>
                </c:pt>
                <c:pt idx="2">
                  <c:v>62.747999999999998</c:v>
                </c:pt>
                <c:pt idx="3">
                  <c:v>71.436999999999998</c:v>
                </c:pt>
                <c:pt idx="4">
                  <c:v>72.486000000000004</c:v>
                </c:pt>
                <c:pt idx="5">
                  <c:v>61.505000000000003</c:v>
                </c:pt>
                <c:pt idx="6">
                  <c:v>59.197000000000003</c:v>
                </c:pt>
                <c:pt idx="7">
                  <c:v>50.33</c:v>
                </c:pt>
                <c:pt idx="8">
                  <c:v>47.098999999999997</c:v>
                </c:pt>
                <c:pt idx="9">
                  <c:v>40.558999999999997</c:v>
                </c:pt>
                <c:pt idx="10">
                  <c:v>38.497</c:v>
                </c:pt>
                <c:pt idx="11">
                  <c:v>36.774000000000001</c:v>
                </c:pt>
                <c:pt idx="12">
                  <c:v>37.688000000000002</c:v>
                </c:pt>
                <c:pt idx="13">
                  <c:v>41.734999999999999</c:v>
                </c:pt>
                <c:pt idx="14">
                  <c:v>46.917000000000002</c:v>
                </c:pt>
                <c:pt idx="15">
                  <c:v>40.83</c:v>
                </c:pt>
                <c:pt idx="16">
                  <c:v>39.317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7C-4CA3-B7A8-DB54107DF6D4}"/>
            </c:ext>
          </c:extLst>
        </c:ser>
        <c:ser>
          <c:idx val="5"/>
          <c:order val="3"/>
          <c:tx>
            <c:strRef>
              <c:f>'показатели скв 1155'!$H$16</c:f>
              <c:strCache>
                <c:ptCount val="1"/>
                <c:pt idx="0">
                  <c:v>Дебит нефти, т/сут (После ГТМ)</c:v>
                </c:pt>
              </c:strCache>
            </c:strRef>
          </c:tx>
          <c:spPr>
            <a:pattFill prst="dkHorz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  <a:effectLst/>
          </c:spP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1155'!$Y$16:$AZ$16</c:f>
              <c:numCache>
                <c:formatCode>General</c:formatCode>
                <c:ptCount val="28"/>
                <c:pt idx="0">
                  <c:v>0</c:v>
                </c:pt>
                <c:pt idx="17">
                  <c:v>100.72199999999999</c:v>
                </c:pt>
                <c:pt idx="18">
                  <c:v>85.298000000000002</c:v>
                </c:pt>
                <c:pt idx="19">
                  <c:v>72.522000000000006</c:v>
                </c:pt>
                <c:pt idx="20">
                  <c:v>69.442999999999998</c:v>
                </c:pt>
                <c:pt idx="21">
                  <c:v>61.067</c:v>
                </c:pt>
                <c:pt idx="22">
                  <c:v>54.661999999999999</c:v>
                </c:pt>
                <c:pt idx="23">
                  <c:v>44.527000000000001</c:v>
                </c:pt>
                <c:pt idx="24">
                  <c:v>47.771999999999998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7C-4CA3-B7A8-DB54107DF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9727"/>
        <c:axId val="146516127"/>
      </c:areaChart>
      <c:lineChart>
        <c:grouping val="standard"/>
        <c:varyColors val="0"/>
        <c:ser>
          <c:idx val="4"/>
          <c:order val="8"/>
          <c:tx>
            <c:strRef>
              <c:f>'показатели скв 1155'!$H$14</c:f>
              <c:strCache>
                <c:ptCount val="1"/>
                <c:pt idx="0">
                  <c:v>Н дин, м (До ГТМ)</c:v>
                </c:pt>
              </c:strCache>
            </c:strRef>
          </c:tx>
          <c:spPr>
            <a:ln w="28575" cap="rnd">
              <a:solidFill>
                <a:srgbClr val="B4B4B4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1155'!$Y$14:$AZ$14</c:f>
              <c:numCache>
                <c:formatCode>General</c:formatCode>
                <c:ptCount val="28"/>
                <c:pt idx="0">
                  <c:v>928</c:v>
                </c:pt>
                <c:pt idx="1">
                  <c:v>937</c:v>
                </c:pt>
                <c:pt idx="2">
                  <c:v>902</c:v>
                </c:pt>
                <c:pt idx="3">
                  <c:v>820</c:v>
                </c:pt>
                <c:pt idx="4">
                  <c:v>775</c:v>
                </c:pt>
                <c:pt idx="5">
                  <c:v>763</c:v>
                </c:pt>
                <c:pt idx="6">
                  <c:v>808</c:v>
                </c:pt>
                <c:pt idx="7">
                  <c:v>803</c:v>
                </c:pt>
                <c:pt idx="8">
                  <c:v>795</c:v>
                </c:pt>
                <c:pt idx="9">
                  <c:v>795</c:v>
                </c:pt>
                <c:pt idx="10">
                  <c:v>789</c:v>
                </c:pt>
                <c:pt idx="11">
                  <c:v>799</c:v>
                </c:pt>
                <c:pt idx="12">
                  <c:v>792</c:v>
                </c:pt>
                <c:pt idx="13">
                  <c:v>707</c:v>
                </c:pt>
                <c:pt idx="14">
                  <c:v>658</c:v>
                </c:pt>
                <c:pt idx="15">
                  <c:v>706</c:v>
                </c:pt>
                <c:pt idx="16">
                  <c:v>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67C-4CA3-B7A8-DB54107DF6D4}"/>
            </c:ext>
          </c:extLst>
        </c:ser>
        <c:ser>
          <c:idx val="9"/>
          <c:order val="9"/>
          <c:tx>
            <c:strRef>
              <c:f>'показатели скв 1155'!$H$20</c:f>
              <c:strCache>
                <c:ptCount val="1"/>
                <c:pt idx="0">
                  <c:v>Н дин, м (После ГТМ)</c:v>
                </c:pt>
              </c:strCache>
            </c:strRef>
          </c:tx>
          <c:spPr>
            <a:ln w="28575" cap="rnd">
              <a:solidFill>
                <a:srgbClr val="B4B4B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1155'!$Y$20:$AZ$20</c:f>
              <c:numCache>
                <c:formatCode>General</c:formatCode>
                <c:ptCount val="28"/>
                <c:pt idx="17">
                  <c:v>988</c:v>
                </c:pt>
                <c:pt idx="18">
                  <c:v>906</c:v>
                </c:pt>
                <c:pt idx="19">
                  <c:v>911</c:v>
                </c:pt>
                <c:pt idx="20">
                  <c:v>877</c:v>
                </c:pt>
                <c:pt idx="21">
                  <c:v>732</c:v>
                </c:pt>
                <c:pt idx="22">
                  <c:v>684</c:v>
                </c:pt>
                <c:pt idx="23">
                  <c:v>770</c:v>
                </c:pt>
                <c:pt idx="24">
                  <c:v>781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67C-4CA3-B7A8-DB54107DF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39727"/>
        <c:axId val="146516127"/>
      </c:lineChart>
      <c:lineChart>
        <c:grouping val="standard"/>
        <c:varyColors val="0"/>
        <c:ser>
          <c:idx val="2"/>
          <c:order val="4"/>
          <c:tx>
            <c:strRef>
              <c:f>'показатели скв 1155'!$H$12</c:f>
              <c:strCache>
                <c:ptCount val="1"/>
                <c:pt idx="0">
                  <c:v>Обводненность, % (До ГТМ)</c:v>
                </c:pt>
              </c:strCache>
            </c:strRef>
          </c:tx>
          <c:spPr>
            <a:ln w="28575" cap="rnd">
              <a:solidFill>
                <a:srgbClr val="6985AF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1155'!$Y$12:$AZ$12</c:f>
              <c:numCache>
                <c:formatCode>General</c:formatCode>
                <c:ptCount val="28"/>
                <c:pt idx="0">
                  <c:v>87.864999999999995</c:v>
                </c:pt>
                <c:pt idx="1">
                  <c:v>88.671000000000006</c:v>
                </c:pt>
                <c:pt idx="2">
                  <c:v>88.397999999999996</c:v>
                </c:pt>
                <c:pt idx="3">
                  <c:v>87.963999999999999</c:v>
                </c:pt>
                <c:pt idx="4">
                  <c:v>87.314999999999998</c:v>
                </c:pt>
                <c:pt idx="5">
                  <c:v>88.84</c:v>
                </c:pt>
                <c:pt idx="6">
                  <c:v>88.087999999999994</c:v>
                </c:pt>
                <c:pt idx="7">
                  <c:v>89.432000000000002</c:v>
                </c:pt>
                <c:pt idx="8">
                  <c:v>90.625</c:v>
                </c:pt>
                <c:pt idx="9">
                  <c:v>92.1</c:v>
                </c:pt>
                <c:pt idx="10">
                  <c:v>92.552999999999997</c:v>
                </c:pt>
                <c:pt idx="11">
                  <c:v>92.757000000000005</c:v>
                </c:pt>
                <c:pt idx="12">
                  <c:v>92.53</c:v>
                </c:pt>
                <c:pt idx="13">
                  <c:v>91.481999999999999</c:v>
                </c:pt>
                <c:pt idx="14">
                  <c:v>90.685000000000002</c:v>
                </c:pt>
                <c:pt idx="15">
                  <c:v>91.944000000000003</c:v>
                </c:pt>
                <c:pt idx="16">
                  <c:v>92.028999999999996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67C-4CA3-B7A8-DB54107DF6D4}"/>
            </c:ext>
          </c:extLst>
        </c:ser>
        <c:ser>
          <c:idx val="7"/>
          <c:order val="5"/>
          <c:tx>
            <c:strRef>
              <c:f>'показатели скв 1155'!$H$18</c:f>
              <c:strCache>
                <c:ptCount val="1"/>
                <c:pt idx="0">
                  <c:v>Обводненность, % (После ГТМ)</c:v>
                </c:pt>
              </c:strCache>
            </c:strRef>
          </c:tx>
          <c:spPr>
            <a:ln w="28575" cap="rnd">
              <a:solidFill>
                <a:srgbClr val="6985AF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1155'!$Y$18:$AZ$18</c:f>
              <c:numCache>
                <c:formatCode>General</c:formatCode>
                <c:ptCount val="28"/>
                <c:pt idx="17">
                  <c:v>93.037999999999997</c:v>
                </c:pt>
                <c:pt idx="18">
                  <c:v>93.137</c:v>
                </c:pt>
                <c:pt idx="19">
                  <c:v>92.843999999999994</c:v>
                </c:pt>
                <c:pt idx="20">
                  <c:v>92.712000000000003</c:v>
                </c:pt>
                <c:pt idx="21">
                  <c:v>92.462000000000003</c:v>
                </c:pt>
                <c:pt idx="22">
                  <c:v>92.534000000000006</c:v>
                </c:pt>
                <c:pt idx="23">
                  <c:v>93.528000000000006</c:v>
                </c:pt>
                <c:pt idx="24">
                  <c:v>92.99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67C-4CA3-B7A8-DB54107DF6D4}"/>
            </c:ext>
          </c:extLst>
        </c:ser>
        <c:ser>
          <c:idx val="3"/>
          <c:order val="6"/>
          <c:tx>
            <c:strRef>
              <c:f>'показатели скв 1155'!$H$13</c:f>
              <c:strCache>
                <c:ptCount val="1"/>
                <c:pt idx="0">
                  <c:v>Рзаб, атм (До ГТМ)</c:v>
                </c:pt>
              </c:strCache>
            </c:strRef>
          </c:tx>
          <c:spPr>
            <a:ln w="28575" cap="rnd">
              <a:solidFill>
                <a:srgbClr val="C20937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1155'!$Y$13:$AZ$13</c:f>
              <c:numCache>
                <c:formatCode>General</c:formatCode>
                <c:ptCount val="28"/>
                <c:pt idx="0">
                  <c:v>95.2</c:v>
                </c:pt>
                <c:pt idx="1">
                  <c:v>97.7</c:v>
                </c:pt>
                <c:pt idx="2">
                  <c:v>99.2</c:v>
                </c:pt>
                <c:pt idx="3">
                  <c:v>106.5</c:v>
                </c:pt>
                <c:pt idx="4">
                  <c:v>108.9</c:v>
                </c:pt>
                <c:pt idx="5">
                  <c:v>107.9</c:v>
                </c:pt>
                <c:pt idx="6">
                  <c:v>107.6</c:v>
                </c:pt>
                <c:pt idx="7">
                  <c:v>108.9</c:v>
                </c:pt>
                <c:pt idx="8">
                  <c:v>111</c:v>
                </c:pt>
                <c:pt idx="9">
                  <c:v>110.7</c:v>
                </c:pt>
                <c:pt idx="10">
                  <c:v>111.5</c:v>
                </c:pt>
                <c:pt idx="11">
                  <c:v>110.7</c:v>
                </c:pt>
                <c:pt idx="12">
                  <c:v>111.2</c:v>
                </c:pt>
                <c:pt idx="13">
                  <c:v>117.5</c:v>
                </c:pt>
                <c:pt idx="14">
                  <c:v>119.3</c:v>
                </c:pt>
                <c:pt idx="15">
                  <c:v>120.2</c:v>
                </c:pt>
                <c:pt idx="16">
                  <c:v>120.4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67C-4CA3-B7A8-DB54107DF6D4}"/>
            </c:ext>
          </c:extLst>
        </c:ser>
        <c:ser>
          <c:idx val="8"/>
          <c:order val="7"/>
          <c:tx>
            <c:strRef>
              <c:f>'показатели скв 1155'!$H$19</c:f>
              <c:strCache>
                <c:ptCount val="1"/>
                <c:pt idx="0">
                  <c:v>Рзаб, атм (После ГТМ)</c:v>
                </c:pt>
              </c:strCache>
            </c:strRef>
          </c:tx>
          <c:spPr>
            <a:ln w="28575" cap="rnd">
              <a:solidFill>
                <a:srgbClr val="C20937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1155'!$Y$19:$AZ$19</c:f>
              <c:numCache>
                <c:formatCode>General</c:formatCode>
                <c:ptCount val="28"/>
                <c:pt idx="17">
                  <c:v>102.8</c:v>
                </c:pt>
                <c:pt idx="18">
                  <c:v>107.1</c:v>
                </c:pt>
                <c:pt idx="19">
                  <c:v>108.8</c:v>
                </c:pt>
                <c:pt idx="20">
                  <c:v>108.7</c:v>
                </c:pt>
                <c:pt idx="21">
                  <c:v>107.5</c:v>
                </c:pt>
                <c:pt idx="22">
                  <c:v>111.8</c:v>
                </c:pt>
                <c:pt idx="23">
                  <c:v>110.5</c:v>
                </c:pt>
                <c:pt idx="24">
                  <c:v>110.8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67C-4CA3-B7A8-DB54107DF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11327"/>
        <c:axId val="201958783"/>
      </c:lineChart>
      <c:dateAx>
        <c:axId val="1153972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46516127"/>
        <c:crosses val="autoZero"/>
        <c:auto val="1"/>
        <c:lblOffset val="100"/>
        <c:baseTimeUnit val="months"/>
        <c:majorUnit val="4"/>
        <c:majorTimeUnit val="months"/>
      </c:dateAx>
      <c:valAx>
        <c:axId val="146516127"/>
        <c:scaling>
          <c:orientation val="minMax"/>
          <c:max val="1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/>
                  <a:t>Дебит,</a:t>
                </a:r>
                <a:r>
                  <a:rPr lang="ru-RU" baseline="0" dirty="0"/>
                  <a:t> т/</a:t>
                </a:r>
                <a:r>
                  <a:rPr lang="ru-RU" baseline="0" dirty="0" err="1"/>
                  <a:t>сут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39727"/>
        <c:crosses val="autoZero"/>
        <c:crossBetween val="between"/>
        <c:majorUnit val="100"/>
      </c:valAx>
      <c:valAx>
        <c:axId val="20195878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 err="1"/>
                  <a:t>Рзаб</a:t>
                </a:r>
                <a:r>
                  <a:rPr lang="ru-RU" dirty="0"/>
                  <a:t>, </a:t>
                </a:r>
                <a:r>
                  <a:rPr lang="ru-RU" dirty="0" err="1"/>
                  <a:t>Ндин</a:t>
                </a:r>
                <a:r>
                  <a:rPr lang="ru-RU" dirty="0"/>
                  <a:t>,</a:t>
                </a:r>
                <a:r>
                  <a:rPr lang="ru-RU" baseline="0" dirty="0"/>
                  <a:t> </a:t>
                </a:r>
                <a:r>
                  <a:rPr lang="en-US" baseline="0" dirty="0"/>
                  <a:t>WCT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11327"/>
        <c:crosses val="max"/>
        <c:crossBetween val="between"/>
        <c:majorUnit val="50"/>
      </c:valAx>
      <c:dateAx>
        <c:axId val="11511327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0195878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241473432645895"/>
          <c:y val="0.78588574723342952"/>
          <c:w val="0.88607318758440012"/>
          <c:h val="0.19445811384070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'показатели скв 1155'!$H$16</c:f>
              <c:strCache>
                <c:ptCount val="1"/>
                <c:pt idx="0">
                  <c:v>Дебит нефти, т/сут (После ГТМ)</c:v>
                </c:pt>
              </c:strCache>
            </c:strRef>
          </c:tx>
          <c:spPr>
            <a:pattFill prst="dkHorz">
              <a:fgClr>
                <a:srgbClr val="FFD03B"/>
              </a:fgClr>
              <a:bgClr>
                <a:schemeClr val="bg1"/>
              </a:bgClr>
            </a:pattFill>
            <a:ln w="25400">
              <a:noFill/>
            </a:ln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00-4BDC-9706-91AB30623FCA}"/>
                </c:ext>
              </c:extLst>
            </c:dLbl>
            <c:dLbl>
              <c:idx val="17"/>
              <c:layout>
                <c:manualLayout>
                  <c:x val="6.2220731392447822E-3"/>
                  <c:y val="-0.309796493355618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64345642858554E-2"/>
                      <c:h val="8.281529939247260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BCA-4B91-B831-5A3B72754893}"/>
                </c:ext>
              </c:extLst>
            </c:dLbl>
            <c:dLbl>
              <c:idx val="18"/>
              <c:layout>
                <c:manualLayout>
                  <c:x val="-2.0740243797483875E-3"/>
                  <c:y val="-0.193622944471378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CA-4B91-B831-5A3B72754893}"/>
                </c:ext>
              </c:extLst>
            </c:dLbl>
            <c:dLbl>
              <c:idx val="19"/>
              <c:layout>
                <c:manualLayout>
                  <c:x val="-1.5209336418602113E-16"/>
                  <c:y val="-0.15489835557710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CA-4B91-B831-5A3B72754893}"/>
                </c:ext>
              </c:extLst>
            </c:dLbl>
            <c:dLbl>
              <c:idx val="20"/>
              <c:layout>
                <c:manualLayout>
                  <c:x val="-2.0740243797484634E-3"/>
                  <c:y val="-0.143834187321595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CA-4B91-B831-5A3B72754893}"/>
                </c:ext>
              </c:extLst>
            </c:dLbl>
            <c:dLbl>
              <c:idx val="21"/>
              <c:layout>
                <c:manualLayout>
                  <c:x val="-2.0740243797483116E-3"/>
                  <c:y val="-0.116173766682827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CA-4B91-B831-5A3B72754893}"/>
                </c:ext>
              </c:extLst>
            </c:dLbl>
            <c:dLbl>
              <c:idx val="22"/>
              <c:layout>
                <c:manualLayout>
                  <c:x val="-2.0740243797483116E-3"/>
                  <c:y val="-9.9577514299566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CA-4B91-B831-5A3B72754893}"/>
                </c:ext>
              </c:extLst>
            </c:dLbl>
            <c:dLbl>
              <c:idx val="23"/>
              <c:layout>
                <c:manualLayout>
                  <c:x val="0"/>
                  <c:y val="-7.19170936607979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CA-4B91-B831-5A3B72754893}"/>
                </c:ext>
              </c:extLst>
            </c:dLbl>
            <c:dLbl>
              <c:idx val="24"/>
              <c:layout>
                <c:manualLayout>
                  <c:x val="4.1480487594964706E-3"/>
                  <c:y val="-7.74491777885516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BCA-4B91-B831-5A3B727548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accent4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1155'!$Y$16:$AZ$16</c:f>
              <c:numCache>
                <c:formatCode>General</c:formatCode>
                <c:ptCount val="28"/>
                <c:pt idx="0">
                  <c:v>0</c:v>
                </c:pt>
                <c:pt idx="17">
                  <c:v>100.72199999999999</c:v>
                </c:pt>
                <c:pt idx="18">
                  <c:v>85.298000000000002</c:v>
                </c:pt>
                <c:pt idx="19">
                  <c:v>72.522000000000006</c:v>
                </c:pt>
                <c:pt idx="20">
                  <c:v>69.442999999999998</c:v>
                </c:pt>
                <c:pt idx="21">
                  <c:v>61.067</c:v>
                </c:pt>
                <c:pt idx="22">
                  <c:v>54.661999999999999</c:v>
                </c:pt>
                <c:pt idx="23">
                  <c:v>44.527000000000001</c:v>
                </c:pt>
                <c:pt idx="24">
                  <c:v>47.771999999999998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43-4B41-97FE-47489A6484AD}"/>
            </c:ext>
          </c:extLst>
        </c:ser>
        <c:ser>
          <c:idx val="0"/>
          <c:order val="1"/>
          <c:tx>
            <c:strRef>
              <c:f>'показатели скв 1155'!$H$10</c:f>
              <c:strCache>
                <c:ptCount val="1"/>
                <c:pt idx="0">
                  <c:v>Дебит нефти, т/сут (До ГТМ)</c:v>
                </c:pt>
              </c:strCache>
            </c:strRef>
          </c:tx>
          <c:spPr>
            <a:solidFill>
              <a:srgbClr val="FFD03B"/>
            </a:solidFill>
            <a:ln w="25400">
              <a:noFill/>
            </a:ln>
            <a:effectLst/>
          </c:spPr>
          <c:dLbls>
            <c:dLbl>
              <c:idx val="0"/>
              <c:layout>
                <c:manualLayout>
                  <c:x val="2.0740243797483021E-3"/>
                  <c:y val="-0.121705850810580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CA-4B91-B831-5A3B72754893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accent4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1155'!$Y$10:$AZ$10</c:f>
              <c:numCache>
                <c:formatCode>General</c:formatCode>
                <c:ptCount val="28"/>
                <c:pt idx="0">
                  <c:v>67.403000000000006</c:v>
                </c:pt>
                <c:pt idx="1">
                  <c:v>61.213000000000001</c:v>
                </c:pt>
                <c:pt idx="2">
                  <c:v>62.747999999999998</c:v>
                </c:pt>
                <c:pt idx="3">
                  <c:v>71.436999999999998</c:v>
                </c:pt>
                <c:pt idx="4">
                  <c:v>72.486000000000004</c:v>
                </c:pt>
                <c:pt idx="5">
                  <c:v>61.505000000000003</c:v>
                </c:pt>
                <c:pt idx="6">
                  <c:v>59.197000000000003</c:v>
                </c:pt>
                <c:pt idx="7">
                  <c:v>50.33</c:v>
                </c:pt>
                <c:pt idx="8">
                  <c:v>47.098999999999997</c:v>
                </c:pt>
                <c:pt idx="9">
                  <c:v>40.558999999999997</c:v>
                </c:pt>
                <c:pt idx="10">
                  <c:v>38.497</c:v>
                </c:pt>
                <c:pt idx="11">
                  <c:v>36.774000000000001</c:v>
                </c:pt>
                <c:pt idx="12">
                  <c:v>37.688000000000002</c:v>
                </c:pt>
                <c:pt idx="13">
                  <c:v>41.734999999999999</c:v>
                </c:pt>
                <c:pt idx="14">
                  <c:v>46.917000000000002</c:v>
                </c:pt>
                <c:pt idx="15">
                  <c:v>40.83</c:v>
                </c:pt>
                <c:pt idx="16">
                  <c:v>39.317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43-4B41-97FE-47489A648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9727"/>
        <c:axId val="146516127"/>
      </c:areaChart>
      <c:barChart>
        <c:barDir val="col"/>
        <c:grouping val="clustered"/>
        <c:varyColors val="0"/>
        <c:ser>
          <c:idx val="2"/>
          <c:order val="2"/>
          <c:tx>
            <c:strRef>
              <c:f>'показатели скв 1155'!$H$9</c:f>
              <c:strCache>
                <c:ptCount val="1"/>
                <c:pt idx="0">
                  <c:v>Тпад</c:v>
                </c:pt>
              </c:strCache>
            </c:strRef>
          </c:tx>
          <c:spPr>
            <a:solidFill>
              <a:srgbClr val="B4B4B4"/>
            </a:solidFill>
            <a:ln w="25400">
              <a:noFill/>
            </a:ln>
          </c:spPr>
          <c:invertIfNegative val="0"/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943-4B41-97FE-47489A6484AD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943-4B41-97FE-47489A6484AD}"/>
              </c:ext>
            </c:extLst>
          </c:dPt>
          <c:dLbls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>
                      <a:solidFill>
                        <a:srgbClr val="C0000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943-4B41-97FE-47489A6484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'показатели скв 1155'!$Y$3:$AZ$3</c:f>
              <c:numCache>
                <c:formatCode>m/d/yyyy</c:formatCode>
                <c:ptCount val="28"/>
                <c:pt idx="0">
                  <c:v>44927</c:v>
                </c:pt>
                <c:pt idx="1">
                  <c:v>44958</c:v>
                </c:pt>
                <c:pt idx="2">
                  <c:v>44986</c:v>
                </c:pt>
                <c:pt idx="3">
                  <c:v>45017</c:v>
                </c:pt>
                <c:pt idx="4">
                  <c:v>45047</c:v>
                </c:pt>
                <c:pt idx="5">
                  <c:v>45078</c:v>
                </c:pt>
                <c:pt idx="6">
                  <c:v>45108</c:v>
                </c:pt>
                <c:pt idx="7">
                  <c:v>45139</c:v>
                </c:pt>
                <c:pt idx="8">
                  <c:v>45170</c:v>
                </c:pt>
                <c:pt idx="9">
                  <c:v>45200</c:v>
                </c:pt>
                <c:pt idx="10">
                  <c:v>45231</c:v>
                </c:pt>
                <c:pt idx="11">
                  <c:v>45261</c:v>
                </c:pt>
                <c:pt idx="12">
                  <c:v>45292</c:v>
                </c:pt>
                <c:pt idx="13">
                  <c:v>45323</c:v>
                </c:pt>
                <c:pt idx="14">
                  <c:v>45352</c:v>
                </c:pt>
                <c:pt idx="15">
                  <c:v>45383</c:v>
                </c:pt>
                <c:pt idx="16">
                  <c:v>45413</c:v>
                </c:pt>
                <c:pt idx="17">
                  <c:v>45444</c:v>
                </c:pt>
                <c:pt idx="18">
                  <c:v>45474</c:v>
                </c:pt>
                <c:pt idx="19">
                  <c:v>45505</c:v>
                </c:pt>
                <c:pt idx="20">
                  <c:v>45536</c:v>
                </c:pt>
                <c:pt idx="21">
                  <c:v>45566</c:v>
                </c:pt>
                <c:pt idx="22">
                  <c:v>45597</c:v>
                </c:pt>
                <c:pt idx="23">
                  <c:v>45627</c:v>
                </c:pt>
                <c:pt idx="24">
                  <c:v>45658</c:v>
                </c:pt>
              </c:numCache>
            </c:numRef>
          </c:cat>
          <c:val>
            <c:numRef>
              <c:f>'показатели скв 1155'!$Y$9:$AZ$9</c:f>
              <c:numCache>
                <c:formatCode>General</c:formatCode>
                <c:ptCount val="28"/>
                <c:pt idx="0" formatCode="0%">
                  <c:v>0.17048587181254304</c:v>
                </c:pt>
                <c:pt idx="11" formatCode="0%">
                  <c:v>0.45441597555004976</c:v>
                </c:pt>
                <c:pt idx="24" formatCode="0%">
                  <c:v>0.43993997514595895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43-4B41-97FE-47489A648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19903"/>
        <c:axId val="125591647"/>
      </c:barChart>
      <c:dateAx>
        <c:axId val="11539727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46516127"/>
        <c:crosses val="autoZero"/>
        <c:auto val="1"/>
        <c:lblOffset val="100"/>
        <c:baseTimeUnit val="months"/>
        <c:majorUnit val="4"/>
        <c:majorTimeUnit val="months"/>
      </c:dateAx>
      <c:valAx>
        <c:axId val="1465161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539727"/>
        <c:crosses val="autoZero"/>
        <c:crossBetween val="between"/>
      </c:valAx>
      <c:valAx>
        <c:axId val="125591647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crossAx val="15519903"/>
        <c:crosses val="max"/>
        <c:crossBetween val="between"/>
        <c:majorUnit val="0.2"/>
      </c:valAx>
      <c:dateAx>
        <c:axId val="15519903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25591647"/>
        <c:crosses val="autoZero"/>
        <c:auto val="1"/>
        <c:lblOffset val="100"/>
        <c:baseTimeUnit val="months"/>
      </c:dateAx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700"/>
          </a:pPr>
          <a:endParaRPr lang="en-US"/>
        </a:p>
      </c:txPr>
    </c:legend>
    <c:plotVisOnly val="1"/>
    <c:dispBlanksAs val="gap"/>
    <c:showDLblsOverMax val="0"/>
    <c:extLst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900"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spc="0" baseline="0">
                <a:solidFill>
                  <a:schemeClr val="tx1"/>
                </a:solidFill>
                <a:latin typeface=" Segoe UI"/>
                <a:ea typeface="+mn-ea"/>
                <a:cs typeface="+mn-cs"/>
              </a:defRPr>
            </a:pPr>
            <a:r>
              <a:rPr lang="ru-RU" sz="1000" b="1" dirty="0">
                <a:solidFill>
                  <a:schemeClr val="tx1"/>
                </a:solidFill>
              </a:rPr>
              <a:t>Количество скважин в группе, </a:t>
            </a:r>
            <a:r>
              <a:rPr lang="ru-RU" sz="1000" b="1" dirty="0" err="1">
                <a:solidFill>
                  <a:schemeClr val="tx1"/>
                </a:solidFill>
              </a:rPr>
              <a:t>шт</a:t>
            </a:r>
            <a:endParaRPr lang="ru-RU" sz="10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90277777777777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spc="0" baseline="0">
              <a:solidFill>
                <a:schemeClr val="tx1"/>
              </a:solidFill>
              <a:latin typeface=" Segoe UI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5233584795859517"/>
          <c:y val="0.16849933006906201"/>
          <c:w val="0.37064488828804754"/>
          <c:h val="0.7890518014245884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7A2A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4F-43F5-A898-74D90CE083A9}"/>
              </c:ext>
            </c:extLst>
          </c:dPt>
          <c:dPt>
            <c:idx val="1"/>
            <c:bubble3D val="0"/>
            <c:spPr>
              <a:solidFill>
                <a:srgbClr val="D6E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4F-43F5-A898-74D90CE083A9}"/>
              </c:ext>
            </c:extLst>
          </c:dPt>
          <c:dPt>
            <c:idx val="2"/>
            <c:bubble3D val="0"/>
            <c:spPr>
              <a:solidFill>
                <a:srgbClr val="72727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4F-43F5-A898-74D90CE083A9}"/>
              </c:ext>
            </c:extLst>
          </c:dPt>
          <c:dPt>
            <c:idx val="3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4F-43F5-A898-74D90CE083A9}"/>
              </c:ext>
            </c:extLst>
          </c:dPt>
          <c:dPt>
            <c:idx val="4"/>
            <c:bubble3D val="0"/>
            <c:spPr>
              <a:solidFill>
                <a:srgbClr val="DEE8F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94F-43F5-A898-74D90CE083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 Segoe UI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'кол-во в группе'!$B$3:$B$7</c:f>
              <c:strCache>
                <c:ptCount val="5"/>
                <c:pt idx="0">
                  <c:v>ОПЗ</c:v>
                </c:pt>
                <c:pt idx="1">
                  <c:v>ИДН + УВЧ</c:v>
                </c:pt>
                <c:pt idx="2">
                  <c:v>КРС (ЛНЭК)</c:v>
                </c:pt>
                <c:pt idx="3">
                  <c:v>Увеличение компенсации</c:v>
                </c:pt>
                <c:pt idx="4">
                  <c:v>Снижение закачки</c:v>
                </c:pt>
              </c:strCache>
            </c:strRef>
          </c:cat>
          <c:val>
            <c:numRef>
              <c:f>'кол-во в группе'!$C$3:$C$7</c:f>
              <c:numCache>
                <c:formatCode>General</c:formatCode>
                <c:ptCount val="5"/>
                <c:pt idx="0">
                  <c:v>53</c:v>
                </c:pt>
                <c:pt idx="1">
                  <c:v>170</c:v>
                </c:pt>
                <c:pt idx="2">
                  <c:v>92</c:v>
                </c:pt>
                <c:pt idx="3">
                  <c:v>73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94F-43F5-A898-74D90CE08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434218647526878"/>
          <c:y val="0.16846669556564831"/>
          <c:w val="0.51337721824656435"/>
          <c:h val="0.804785326542072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 Segoe UI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 Segoe UI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82838248471714"/>
          <c:y val="4.0176414263735027E-2"/>
          <c:w val="0.78250898485325293"/>
          <c:h val="0.63361320186997339"/>
        </c:manualLayout>
      </c:layout>
      <c:areaChart>
        <c:grouping val="standard"/>
        <c:varyColors val="0"/>
        <c:ser>
          <c:idx val="1"/>
          <c:order val="0"/>
          <c:tx>
            <c:strRef>
              <c:f>'показатели скв  план'!$H$11</c:f>
              <c:strCache>
                <c:ptCount val="1"/>
                <c:pt idx="0">
                  <c:v>Дебит жидкости, т/сут (До ГТМ)</c:v>
                </c:pt>
              </c:strCache>
            </c:strRef>
          </c:tx>
          <c:spPr>
            <a:solidFill>
              <a:srgbClr val="C5E0B4"/>
            </a:solidFill>
            <a:ln>
              <a:noFill/>
            </a:ln>
            <a:effectLst/>
          </c:spPr>
          <c:cat>
            <c:numRef>
              <c:f>'показатели скв  план'!$Y$3:$AZ$3</c:f>
              <c:numCache>
                <c:formatCode>General</c:formatCode>
                <c:ptCount val="28"/>
                <c:pt idx="10" formatCode="m/d/yyyy">
                  <c:v>45231</c:v>
                </c:pt>
                <c:pt idx="11" formatCode="m/d/yyyy">
                  <c:v>45261</c:v>
                </c:pt>
                <c:pt idx="12" formatCode="m/d/yyyy">
                  <c:v>45292</c:v>
                </c:pt>
                <c:pt idx="13" formatCode="m/d/yyyy">
                  <c:v>45323</c:v>
                </c:pt>
                <c:pt idx="14" formatCode="m/d/yyyy">
                  <c:v>45352</c:v>
                </c:pt>
                <c:pt idx="15" formatCode="m/d/yyyy">
                  <c:v>45383</c:v>
                </c:pt>
                <c:pt idx="16" formatCode="m/d/yyyy">
                  <c:v>45413</c:v>
                </c:pt>
                <c:pt idx="17" formatCode="m/d/yyyy">
                  <c:v>45444</c:v>
                </c:pt>
                <c:pt idx="18" formatCode="m/d/yyyy">
                  <c:v>45474</c:v>
                </c:pt>
                <c:pt idx="19" formatCode="m/d/yyyy">
                  <c:v>45505</c:v>
                </c:pt>
                <c:pt idx="20" formatCode="m/d/yyyy">
                  <c:v>45536</c:v>
                </c:pt>
                <c:pt idx="21" formatCode="m/d/yyyy">
                  <c:v>45566</c:v>
                </c:pt>
                <c:pt idx="22" formatCode="m/d/yyyy">
                  <c:v>45597</c:v>
                </c:pt>
                <c:pt idx="23" formatCode="m/d/yyyy">
                  <c:v>45627</c:v>
                </c:pt>
                <c:pt idx="24" formatCode="m/d/yyyy">
                  <c:v>45658</c:v>
                </c:pt>
                <c:pt idx="25" formatCode="m/d/yyyy">
                  <c:v>45689</c:v>
                </c:pt>
                <c:pt idx="26" formatCode="m/d/yyyy">
                  <c:v>45717</c:v>
                </c:pt>
                <c:pt idx="27" formatCode="m/d/yyyy">
                  <c:v>45748</c:v>
                </c:pt>
              </c:numCache>
            </c:numRef>
          </c:cat>
          <c:val>
            <c:numRef>
              <c:f>'показатели скв  план'!$Y$11:$AZ$11</c:f>
              <c:numCache>
                <c:formatCode>General</c:formatCode>
                <c:ptCount val="28"/>
                <c:pt idx="10">
                  <c:v>733.86300000000006</c:v>
                </c:pt>
                <c:pt idx="11">
                  <c:v>783.22500000000002</c:v>
                </c:pt>
                <c:pt idx="12">
                  <c:v>779.12</c:v>
                </c:pt>
                <c:pt idx="13">
                  <c:v>804.76700000000005</c:v>
                </c:pt>
                <c:pt idx="14">
                  <c:v>829.15800000000002</c:v>
                </c:pt>
                <c:pt idx="15">
                  <c:v>868.303</c:v>
                </c:pt>
                <c:pt idx="16">
                  <c:v>833.62</c:v>
                </c:pt>
                <c:pt idx="17">
                  <c:v>847.87300000000005</c:v>
                </c:pt>
                <c:pt idx="18">
                  <c:v>854.12900000000002</c:v>
                </c:pt>
                <c:pt idx="19">
                  <c:v>856.32899999999995</c:v>
                </c:pt>
                <c:pt idx="20">
                  <c:v>910.01499999999999</c:v>
                </c:pt>
                <c:pt idx="21">
                  <c:v>1006.5940000000001</c:v>
                </c:pt>
                <c:pt idx="22">
                  <c:v>1018.718</c:v>
                </c:pt>
                <c:pt idx="23">
                  <c:v>1093.634</c:v>
                </c:pt>
                <c:pt idx="24">
                  <c:v>1139.838</c:v>
                </c:pt>
                <c:pt idx="25">
                  <c:v>1180.9970000000001</c:v>
                </c:pt>
                <c:pt idx="26">
                  <c:v>1158.79</c:v>
                </c:pt>
                <c:pt idx="27">
                  <c:v>1158.421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86-4F57-A87D-F205E6399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9727"/>
        <c:axId val="146516127"/>
      </c:areaChart>
      <c:lineChart>
        <c:grouping val="standard"/>
        <c:varyColors val="0"/>
        <c:ser>
          <c:idx val="0"/>
          <c:order val="1"/>
          <c:tx>
            <c:strRef>
              <c:f>'показатели скв  план'!$H$10</c:f>
              <c:strCache>
                <c:ptCount val="1"/>
                <c:pt idx="0">
                  <c:v>Дебит нефти, т/сут (До ГТМ)</c:v>
                </c:pt>
              </c:strCache>
            </c:strRef>
          </c:tx>
          <c:spPr>
            <a:ln w="28575" cap="rnd">
              <a:solidFill>
                <a:srgbClr val="FFD03B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4">
                          <a:lumMod val="50000"/>
                        </a:schemeClr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1-3E86-4F57-A87D-F205E63994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72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3E86-4F57-A87D-F205E6399495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'показатели скв  план'!$Y$3:$AZ$3</c:f>
              <c:numCache>
                <c:formatCode>General</c:formatCode>
                <c:ptCount val="28"/>
                <c:pt idx="10" formatCode="m/d/yyyy">
                  <c:v>45231</c:v>
                </c:pt>
                <c:pt idx="11" formatCode="m/d/yyyy">
                  <c:v>45261</c:v>
                </c:pt>
                <c:pt idx="12" formatCode="m/d/yyyy">
                  <c:v>45292</c:v>
                </c:pt>
                <c:pt idx="13" formatCode="m/d/yyyy">
                  <c:v>45323</c:v>
                </c:pt>
                <c:pt idx="14" formatCode="m/d/yyyy">
                  <c:v>45352</c:v>
                </c:pt>
                <c:pt idx="15" formatCode="m/d/yyyy">
                  <c:v>45383</c:v>
                </c:pt>
                <c:pt idx="16" formatCode="m/d/yyyy">
                  <c:v>45413</c:v>
                </c:pt>
                <c:pt idx="17" formatCode="m/d/yyyy">
                  <c:v>45444</c:v>
                </c:pt>
                <c:pt idx="18" formatCode="m/d/yyyy">
                  <c:v>45474</c:v>
                </c:pt>
                <c:pt idx="19" formatCode="m/d/yyyy">
                  <c:v>45505</c:v>
                </c:pt>
                <c:pt idx="20" formatCode="m/d/yyyy">
                  <c:v>45536</c:v>
                </c:pt>
                <c:pt idx="21" formatCode="m/d/yyyy">
                  <c:v>45566</c:v>
                </c:pt>
                <c:pt idx="22" formatCode="m/d/yyyy">
                  <c:v>45597</c:v>
                </c:pt>
                <c:pt idx="23" formatCode="m/d/yyyy">
                  <c:v>45627</c:v>
                </c:pt>
                <c:pt idx="24" formatCode="m/d/yyyy">
                  <c:v>45658</c:v>
                </c:pt>
                <c:pt idx="25" formatCode="m/d/yyyy">
                  <c:v>45689</c:v>
                </c:pt>
                <c:pt idx="26" formatCode="m/d/yyyy">
                  <c:v>45717</c:v>
                </c:pt>
                <c:pt idx="27" formatCode="m/d/yyyy">
                  <c:v>45748</c:v>
                </c:pt>
              </c:numCache>
            </c:numRef>
          </c:cat>
          <c:val>
            <c:numRef>
              <c:f>'показатели скв  план'!$Y$10:$AZ$10</c:f>
              <c:numCache>
                <c:formatCode>General</c:formatCode>
                <c:ptCount val="28"/>
                <c:pt idx="10">
                  <c:v>71.153999999999996</c:v>
                </c:pt>
                <c:pt idx="11">
                  <c:v>81.662000000000006</c:v>
                </c:pt>
                <c:pt idx="12">
                  <c:v>83.991</c:v>
                </c:pt>
                <c:pt idx="13">
                  <c:v>80.028999999999996</c:v>
                </c:pt>
                <c:pt idx="14">
                  <c:v>81.384</c:v>
                </c:pt>
                <c:pt idx="15">
                  <c:v>82.715000000000003</c:v>
                </c:pt>
                <c:pt idx="16">
                  <c:v>77.555000000000007</c:v>
                </c:pt>
                <c:pt idx="17">
                  <c:v>84.150999999999996</c:v>
                </c:pt>
                <c:pt idx="18">
                  <c:v>81.911000000000001</c:v>
                </c:pt>
                <c:pt idx="19">
                  <c:v>75.950999999999993</c:v>
                </c:pt>
                <c:pt idx="20">
                  <c:v>80.073999999999998</c:v>
                </c:pt>
                <c:pt idx="21">
                  <c:v>89.367999999999995</c:v>
                </c:pt>
                <c:pt idx="22">
                  <c:v>85.837999999999994</c:v>
                </c:pt>
                <c:pt idx="23">
                  <c:v>55.023000000000003</c:v>
                </c:pt>
                <c:pt idx="24">
                  <c:v>77.031999999999996</c:v>
                </c:pt>
                <c:pt idx="25">
                  <c:v>71.103999999999999</c:v>
                </c:pt>
                <c:pt idx="26">
                  <c:v>71.39</c:v>
                </c:pt>
                <c:pt idx="27">
                  <c:v>70.820999999999998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86-4F57-A87D-F205E6399495}"/>
            </c:ext>
          </c:extLst>
        </c:ser>
        <c:ser>
          <c:idx val="4"/>
          <c:order val="4"/>
          <c:tx>
            <c:strRef>
              <c:f>'показатели скв  план'!$H$14</c:f>
              <c:strCache>
                <c:ptCount val="1"/>
                <c:pt idx="0">
                  <c:v>Н дин, м (До ГТМ)</c:v>
                </c:pt>
              </c:strCache>
            </c:strRef>
          </c:tx>
          <c:spPr>
            <a:ln w="28575" cap="rnd">
              <a:solidFill>
                <a:srgbClr val="B4B4B4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 план'!$Y$3:$AZ$3</c:f>
              <c:numCache>
                <c:formatCode>General</c:formatCode>
                <c:ptCount val="28"/>
                <c:pt idx="10" formatCode="m/d/yyyy">
                  <c:v>45231</c:v>
                </c:pt>
                <c:pt idx="11" formatCode="m/d/yyyy">
                  <c:v>45261</c:v>
                </c:pt>
                <c:pt idx="12" formatCode="m/d/yyyy">
                  <c:v>45292</c:v>
                </c:pt>
                <c:pt idx="13" formatCode="m/d/yyyy">
                  <c:v>45323</c:v>
                </c:pt>
                <c:pt idx="14" formatCode="m/d/yyyy">
                  <c:v>45352</c:v>
                </c:pt>
                <c:pt idx="15" formatCode="m/d/yyyy">
                  <c:v>45383</c:v>
                </c:pt>
                <c:pt idx="16" formatCode="m/d/yyyy">
                  <c:v>45413</c:v>
                </c:pt>
                <c:pt idx="17" formatCode="m/d/yyyy">
                  <c:v>45444</c:v>
                </c:pt>
                <c:pt idx="18" formatCode="m/d/yyyy">
                  <c:v>45474</c:v>
                </c:pt>
                <c:pt idx="19" formatCode="m/d/yyyy">
                  <c:v>45505</c:v>
                </c:pt>
                <c:pt idx="20" formatCode="m/d/yyyy">
                  <c:v>45536</c:v>
                </c:pt>
                <c:pt idx="21" formatCode="m/d/yyyy">
                  <c:v>45566</c:v>
                </c:pt>
                <c:pt idx="22" formatCode="m/d/yyyy">
                  <c:v>45597</c:v>
                </c:pt>
                <c:pt idx="23" formatCode="m/d/yyyy">
                  <c:v>45627</c:v>
                </c:pt>
                <c:pt idx="24" formatCode="m/d/yyyy">
                  <c:v>45658</c:v>
                </c:pt>
                <c:pt idx="25" formatCode="m/d/yyyy">
                  <c:v>45689</c:v>
                </c:pt>
                <c:pt idx="26" formatCode="m/d/yyyy">
                  <c:v>45717</c:v>
                </c:pt>
                <c:pt idx="27" formatCode="m/d/yyyy">
                  <c:v>45748</c:v>
                </c:pt>
              </c:numCache>
            </c:numRef>
          </c:cat>
          <c:val>
            <c:numRef>
              <c:f>'показатели скв  план'!$Y$14:$AZ$14</c:f>
              <c:numCache>
                <c:formatCode>General</c:formatCode>
                <c:ptCount val="28"/>
                <c:pt idx="10">
                  <c:v>1734</c:v>
                </c:pt>
                <c:pt idx="11">
                  <c:v>1501</c:v>
                </c:pt>
                <c:pt idx="12">
                  <c:v>1455</c:v>
                </c:pt>
                <c:pt idx="13">
                  <c:v>1349</c:v>
                </c:pt>
                <c:pt idx="14">
                  <c:v>1388</c:v>
                </c:pt>
                <c:pt idx="15">
                  <c:v>1377</c:v>
                </c:pt>
                <c:pt idx="16">
                  <c:v>1277</c:v>
                </c:pt>
                <c:pt idx="17">
                  <c:v>1215</c:v>
                </c:pt>
                <c:pt idx="18">
                  <c:v>1184</c:v>
                </c:pt>
                <c:pt idx="19">
                  <c:v>1174</c:v>
                </c:pt>
                <c:pt idx="20">
                  <c:v>1142</c:v>
                </c:pt>
                <c:pt idx="21">
                  <c:v>1146</c:v>
                </c:pt>
                <c:pt idx="22">
                  <c:v>1141</c:v>
                </c:pt>
                <c:pt idx="23">
                  <c:v>1136</c:v>
                </c:pt>
                <c:pt idx="24">
                  <c:v>1131</c:v>
                </c:pt>
                <c:pt idx="25">
                  <c:v>1126</c:v>
                </c:pt>
                <c:pt idx="26">
                  <c:v>1121</c:v>
                </c:pt>
                <c:pt idx="27">
                  <c:v>1088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E86-4F57-A87D-F205E6399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39727"/>
        <c:axId val="146516127"/>
      </c:lineChart>
      <c:lineChart>
        <c:grouping val="standard"/>
        <c:varyColors val="0"/>
        <c:ser>
          <c:idx val="2"/>
          <c:order val="2"/>
          <c:tx>
            <c:strRef>
              <c:f>'показатели скв  план'!$H$12</c:f>
              <c:strCache>
                <c:ptCount val="1"/>
                <c:pt idx="0">
                  <c:v>Обводненность, % (До ГТМ)</c:v>
                </c:pt>
              </c:strCache>
            </c:strRef>
          </c:tx>
          <c:spPr>
            <a:ln w="28575" cap="rnd">
              <a:solidFill>
                <a:srgbClr val="6985AF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 план'!$Y$3:$AZ$3</c:f>
              <c:numCache>
                <c:formatCode>General</c:formatCode>
                <c:ptCount val="28"/>
                <c:pt idx="10" formatCode="m/d/yyyy">
                  <c:v>45231</c:v>
                </c:pt>
                <c:pt idx="11" formatCode="m/d/yyyy">
                  <c:v>45261</c:v>
                </c:pt>
                <c:pt idx="12" formatCode="m/d/yyyy">
                  <c:v>45292</c:v>
                </c:pt>
                <c:pt idx="13" formatCode="m/d/yyyy">
                  <c:v>45323</c:v>
                </c:pt>
                <c:pt idx="14" formatCode="m/d/yyyy">
                  <c:v>45352</c:v>
                </c:pt>
                <c:pt idx="15" formatCode="m/d/yyyy">
                  <c:v>45383</c:v>
                </c:pt>
                <c:pt idx="16" formatCode="m/d/yyyy">
                  <c:v>45413</c:v>
                </c:pt>
                <c:pt idx="17" formatCode="m/d/yyyy">
                  <c:v>45444</c:v>
                </c:pt>
                <c:pt idx="18" formatCode="m/d/yyyy">
                  <c:v>45474</c:v>
                </c:pt>
                <c:pt idx="19" formatCode="m/d/yyyy">
                  <c:v>45505</c:v>
                </c:pt>
                <c:pt idx="20" formatCode="m/d/yyyy">
                  <c:v>45536</c:v>
                </c:pt>
                <c:pt idx="21" formatCode="m/d/yyyy">
                  <c:v>45566</c:v>
                </c:pt>
                <c:pt idx="22" formatCode="m/d/yyyy">
                  <c:v>45597</c:v>
                </c:pt>
                <c:pt idx="23" formatCode="m/d/yyyy">
                  <c:v>45627</c:v>
                </c:pt>
                <c:pt idx="24" formatCode="m/d/yyyy">
                  <c:v>45658</c:v>
                </c:pt>
                <c:pt idx="25" formatCode="m/d/yyyy">
                  <c:v>45689</c:v>
                </c:pt>
                <c:pt idx="26" formatCode="m/d/yyyy">
                  <c:v>45717</c:v>
                </c:pt>
                <c:pt idx="27" formatCode="m/d/yyyy">
                  <c:v>45748</c:v>
                </c:pt>
              </c:numCache>
            </c:numRef>
          </c:cat>
          <c:val>
            <c:numRef>
              <c:f>'показатели скв  план'!$Y$12:$AZ$12</c:f>
              <c:numCache>
                <c:formatCode>General</c:formatCode>
                <c:ptCount val="28"/>
                <c:pt idx="10">
                  <c:v>90.304000000000002</c:v>
                </c:pt>
                <c:pt idx="11">
                  <c:v>89.573999999999998</c:v>
                </c:pt>
                <c:pt idx="12">
                  <c:v>89.22</c:v>
                </c:pt>
                <c:pt idx="13">
                  <c:v>90.055999999999997</c:v>
                </c:pt>
                <c:pt idx="14">
                  <c:v>90.185000000000002</c:v>
                </c:pt>
                <c:pt idx="15">
                  <c:v>90.474000000000004</c:v>
                </c:pt>
                <c:pt idx="16">
                  <c:v>90.697000000000003</c:v>
                </c:pt>
                <c:pt idx="17">
                  <c:v>90.075000000000003</c:v>
                </c:pt>
                <c:pt idx="18">
                  <c:v>90.41</c:v>
                </c:pt>
                <c:pt idx="19">
                  <c:v>91.131</c:v>
                </c:pt>
                <c:pt idx="20">
                  <c:v>91.200999999999993</c:v>
                </c:pt>
                <c:pt idx="21">
                  <c:v>91.122</c:v>
                </c:pt>
                <c:pt idx="22">
                  <c:v>91.573999999999998</c:v>
                </c:pt>
                <c:pt idx="23">
                  <c:v>94.968999999999994</c:v>
                </c:pt>
                <c:pt idx="24">
                  <c:v>93.242000000000004</c:v>
                </c:pt>
                <c:pt idx="25">
                  <c:v>93.978999999999999</c:v>
                </c:pt>
                <c:pt idx="26">
                  <c:v>93.838999999999999</c:v>
                </c:pt>
                <c:pt idx="27">
                  <c:v>93.885999999999996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E86-4F57-A87D-F205E6399495}"/>
            </c:ext>
          </c:extLst>
        </c:ser>
        <c:ser>
          <c:idx val="3"/>
          <c:order val="3"/>
          <c:tx>
            <c:strRef>
              <c:f>'показатели скв  план'!$H$13</c:f>
              <c:strCache>
                <c:ptCount val="1"/>
                <c:pt idx="0">
                  <c:v>Рзаб, атм (До ГТМ)</c:v>
                </c:pt>
              </c:strCache>
            </c:strRef>
          </c:tx>
          <c:spPr>
            <a:ln w="28575" cap="rnd">
              <a:solidFill>
                <a:srgbClr val="C20937"/>
              </a:solidFill>
              <a:round/>
            </a:ln>
            <a:effectLst/>
          </c:spPr>
          <c:marker>
            <c:symbol val="none"/>
          </c:marker>
          <c:cat>
            <c:numRef>
              <c:f>'показатели скв  план'!$Y$3:$AZ$3</c:f>
              <c:numCache>
                <c:formatCode>General</c:formatCode>
                <c:ptCount val="28"/>
                <c:pt idx="10" formatCode="m/d/yyyy">
                  <c:v>45231</c:v>
                </c:pt>
                <c:pt idx="11" formatCode="m/d/yyyy">
                  <c:v>45261</c:v>
                </c:pt>
                <c:pt idx="12" formatCode="m/d/yyyy">
                  <c:v>45292</c:v>
                </c:pt>
                <c:pt idx="13" formatCode="m/d/yyyy">
                  <c:v>45323</c:v>
                </c:pt>
                <c:pt idx="14" formatCode="m/d/yyyy">
                  <c:v>45352</c:v>
                </c:pt>
                <c:pt idx="15" formatCode="m/d/yyyy">
                  <c:v>45383</c:v>
                </c:pt>
                <c:pt idx="16" formatCode="m/d/yyyy">
                  <c:v>45413</c:v>
                </c:pt>
                <c:pt idx="17" formatCode="m/d/yyyy">
                  <c:v>45444</c:v>
                </c:pt>
                <c:pt idx="18" formatCode="m/d/yyyy">
                  <c:v>45474</c:v>
                </c:pt>
                <c:pt idx="19" formatCode="m/d/yyyy">
                  <c:v>45505</c:v>
                </c:pt>
                <c:pt idx="20" formatCode="m/d/yyyy">
                  <c:v>45536</c:v>
                </c:pt>
                <c:pt idx="21" formatCode="m/d/yyyy">
                  <c:v>45566</c:v>
                </c:pt>
                <c:pt idx="22" formatCode="m/d/yyyy">
                  <c:v>45597</c:v>
                </c:pt>
                <c:pt idx="23" formatCode="m/d/yyyy">
                  <c:v>45627</c:v>
                </c:pt>
                <c:pt idx="24" formatCode="m/d/yyyy">
                  <c:v>45658</c:v>
                </c:pt>
                <c:pt idx="25" formatCode="m/d/yyyy">
                  <c:v>45689</c:v>
                </c:pt>
                <c:pt idx="26" formatCode="m/d/yyyy">
                  <c:v>45717</c:v>
                </c:pt>
                <c:pt idx="27" formatCode="m/d/yyyy">
                  <c:v>45748</c:v>
                </c:pt>
              </c:numCache>
            </c:numRef>
          </c:cat>
          <c:val>
            <c:numRef>
              <c:f>'показатели скв  план'!$Y$13:$AZ$13</c:f>
              <c:numCache>
                <c:formatCode>General</c:formatCode>
                <c:ptCount val="28"/>
                <c:pt idx="10">
                  <c:v>71.900000000000006</c:v>
                </c:pt>
                <c:pt idx="11">
                  <c:v>86.8</c:v>
                </c:pt>
                <c:pt idx="12">
                  <c:v>91.7</c:v>
                </c:pt>
                <c:pt idx="13">
                  <c:v>98.7</c:v>
                </c:pt>
                <c:pt idx="14">
                  <c:v>94.7</c:v>
                </c:pt>
                <c:pt idx="15">
                  <c:v>98.7</c:v>
                </c:pt>
                <c:pt idx="16">
                  <c:v>100.5</c:v>
                </c:pt>
                <c:pt idx="17">
                  <c:v>103.4</c:v>
                </c:pt>
                <c:pt idx="18">
                  <c:v>106.4</c:v>
                </c:pt>
                <c:pt idx="19">
                  <c:v>106.4</c:v>
                </c:pt>
                <c:pt idx="20">
                  <c:v>108.4</c:v>
                </c:pt>
                <c:pt idx="21">
                  <c:v>107.4</c:v>
                </c:pt>
                <c:pt idx="22">
                  <c:v>107.9</c:v>
                </c:pt>
                <c:pt idx="23">
                  <c:v>106.2</c:v>
                </c:pt>
                <c:pt idx="24">
                  <c:v>105.2</c:v>
                </c:pt>
                <c:pt idx="25">
                  <c:v>106.2</c:v>
                </c:pt>
                <c:pt idx="26">
                  <c:v>105.2</c:v>
                </c:pt>
                <c:pt idx="27">
                  <c:v>108.3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E86-4F57-A87D-F205E6399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11327"/>
        <c:axId val="201958783"/>
      </c:lineChart>
      <c:dateAx>
        <c:axId val="1153972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46516127"/>
        <c:crosses val="autoZero"/>
        <c:auto val="1"/>
        <c:lblOffset val="100"/>
        <c:baseTimeUnit val="months"/>
        <c:majorUnit val="4"/>
        <c:majorTimeUnit val="months"/>
      </c:dateAx>
      <c:valAx>
        <c:axId val="1465161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/>
                  <a:t>Дебит,</a:t>
                </a:r>
                <a:r>
                  <a:rPr lang="ru-RU" baseline="0" dirty="0"/>
                  <a:t> т/</a:t>
                </a:r>
                <a:r>
                  <a:rPr lang="ru-RU" baseline="0" dirty="0" err="1"/>
                  <a:t>сут</a:t>
                </a:r>
                <a:r>
                  <a:rPr lang="ru-RU" baseline="0" dirty="0"/>
                  <a:t>, </a:t>
                </a:r>
                <a:r>
                  <a:rPr lang="ru-RU" sz="1000" b="0" i="0" u="none" strike="noStrike" baseline="0" dirty="0" err="1">
                    <a:effectLst/>
                  </a:rPr>
                  <a:t>Ндин</a:t>
                </a:r>
                <a:r>
                  <a:rPr lang="ru-RU" sz="1000" b="0" i="0" u="none" strike="noStrike" baseline="0" dirty="0">
                    <a:effectLst/>
                  </a:rPr>
                  <a:t>, </a:t>
                </a:r>
                <a:endParaRPr lang="ru-RU" dirty="0"/>
              </a:p>
            </c:rich>
          </c:tx>
          <c:layout>
            <c:manualLayout>
              <c:xMode val="edge"/>
              <c:yMode val="edge"/>
              <c:x val="5.0307339384367501E-3"/>
              <c:y val="0.162658058091046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39727"/>
        <c:crosses val="autoZero"/>
        <c:crossBetween val="between"/>
      </c:valAx>
      <c:valAx>
        <c:axId val="201958783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ru-RU" dirty="0" err="1"/>
                  <a:t>Рзаб</a:t>
                </a:r>
                <a:r>
                  <a:rPr lang="ru-RU" dirty="0"/>
                  <a:t>,,</a:t>
                </a:r>
                <a:r>
                  <a:rPr lang="ru-RU" baseline="0" dirty="0"/>
                  <a:t> </a:t>
                </a:r>
                <a:r>
                  <a:rPr lang="en-US" baseline="0" dirty="0"/>
                  <a:t>WCT</a:t>
                </a:r>
                <a:endParaRPr lang="ru-RU" dirty="0"/>
              </a:p>
            </c:rich>
          </c:tx>
          <c:layout>
            <c:manualLayout>
              <c:xMode val="edge"/>
              <c:yMode val="edge"/>
              <c:x val="0.95282525397408402"/>
              <c:y val="0.258229204127722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11327"/>
        <c:crosses val="max"/>
        <c:crossBetween val="between"/>
      </c:valAx>
      <c:dateAx>
        <c:axId val="115113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958783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7896563668220776E-2"/>
          <c:y val="0.78588574723342952"/>
          <c:w val="0.80518623677421597"/>
          <c:h val="0.194458113840708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0.48953</cdr:x>
      <cdr:y>0.05232</cdr:y>
    </cdr:from>
    <cdr:to>
      <cdr:x>0.48953</cdr:x>
      <cdr:y>0.67207</cdr:y>
    </cdr:to>
    <cdr:cxnSp macro="">
      <cdr:nvCxnSpPr>
        <cdr:cNvPr id="2" name="Прямая соединительная линия 2">
          <a:extLst xmlns:a="http://schemas.openxmlformats.org/drawingml/2006/main">
            <a:ext uri="{FF2B5EF4-FFF2-40B4-BE49-F238E27FC236}">
              <a16:creationId xmlns:a16="http://schemas.microsoft.com/office/drawing/2014/main" id="{16B43E60-7BCA-4880-A928-4F2D746476B8}"/>
            </a:ext>
          </a:extLst>
        </cdr:cNvPr>
        <cdr:cNvCxnSpPr/>
      </cdr:nvCxnSpPr>
      <cdr:spPr>
        <a:xfrm xmlns:a="http://schemas.openxmlformats.org/drawingml/2006/main">
          <a:off x="4210960" y="143530"/>
          <a:ext cx="0" cy="1700099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chemeClr val="tx1">
              <a:lumMod val="65000"/>
              <a:lumOff val="3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B229D-3465-4954-8259-78D5E7BD9D9A}" type="datetimeFigureOut">
              <a:rPr lang="ru-RU" smtClean="0"/>
              <a:t>01.03.2026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45AD2-CD1B-489D-B813-8A146AE1BA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19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0937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53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42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3627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116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73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30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45AD2-CD1B-489D-B813-8A146AE1BAF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753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45AD2-CD1B-489D-B813-8A146AE1BAF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99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45AD2-CD1B-489D-B813-8A146AE1BAF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9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45AD2-CD1B-489D-B813-8A146AE1BAF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91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584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45AD2-CD1B-489D-B813-8A146AE1BAF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4342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14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03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n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D1E7D1-533E-4378-BE09-2936213F9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075" y="368300"/>
            <a:ext cx="1011938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6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A6629-F0A2-4FBF-A58B-1575E812BD74}" type="datetime1">
              <a:rPr lang="ru-RU" smtClean="0"/>
              <a:t>01.03.2026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68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6213"/>
            <a:ext cx="10324123" cy="5969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en-US" dirty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238251"/>
            <a:ext cx="10972800" cy="488791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C1639-53A2-462C-9024-C2CB3FFCC09D}" type="datetime1">
              <a:rPr lang="ru-RU"/>
              <a:pPr>
                <a:defRPr/>
              </a:pPr>
              <a:t>01.03.2026</a:t>
            </a:fld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146A7-256C-49F9-B4EF-C3D0672ED38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81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52B5B2D2-F040-40CB-9916-8435755AC02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 rot="10800000" flipV="1">
            <a:off x="3309" y="6318001"/>
            <a:ext cx="540000" cy="540000"/>
          </a:xfrm>
          <a:prstGeom prst="rect">
            <a:avLst/>
          </a:prstGeom>
          <a:solidFill>
            <a:srgbClr val="FAD200"/>
          </a:solidFill>
          <a:ln w="9525" algn="ctr">
            <a:noFill/>
            <a:miter lim="800000"/>
            <a:headEnd/>
            <a:tailEnd/>
          </a:ln>
        </p:spPr>
        <p:txBody>
          <a:bodyPr wrap="none" lIns="97718" tIns="48860" rIns="97718" bIns="48860" anchor="ctr"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BBD338F-8E09-4F68-B7E9-C207A2FDEA56}"/>
              </a:ext>
            </a:extLst>
          </p:cNvPr>
          <p:cNvSpPr txBox="1">
            <a:spLocks/>
          </p:cNvSpPr>
          <p:nvPr userDrawn="1"/>
        </p:nvSpPr>
        <p:spPr>
          <a:xfrm>
            <a:off x="36552" y="6420186"/>
            <a:ext cx="462154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0A0DD-03E8-418E-9CCE-E0D41FE630AA}" type="slidenum">
              <a:rPr lang="ru-RU" sz="1400" smtClean="0"/>
              <a:pPr/>
              <a:t>‹#›</a:t>
            </a:fld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B25DC2-89E6-4DD4-ADB1-08EC4727B5F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075" y="368300"/>
            <a:ext cx="1011938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3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5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hart" Target="../charts/chart13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hart" Target="../charts/chart14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1.png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chart" Target="../charts/chart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hart" Target="../charts/chart6.xml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136" y="1267968"/>
            <a:ext cx="7674864" cy="5590032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09932" y="2414411"/>
            <a:ext cx="8065214" cy="0"/>
          </a:xfrm>
          <a:prstGeom prst="line">
            <a:avLst/>
          </a:prstGeom>
          <a:ln w="28575">
            <a:solidFill>
              <a:srgbClr val="FF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1460" y="2942006"/>
            <a:ext cx="65865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2000"/>
              </a:lnSpc>
              <a:defRPr/>
            </a:pPr>
            <a:r>
              <a:rPr lang="ru-RU" sz="2400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Использование методов машинного обучения для кластеризации добывающего фонда с целью подбора ГТМ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460" y="724583"/>
            <a:ext cx="5247480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2000"/>
              </a:lnSpc>
              <a:defRPr/>
            </a:pPr>
            <a: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Восемнадцатая Кустовая</a:t>
            </a:r>
          </a:p>
          <a:p>
            <a:pPr eaLnBrk="0" hangingPunct="0">
              <a:lnSpc>
                <a:spcPts val="2000"/>
              </a:lnSpc>
              <a:defRPr/>
            </a:pPr>
            <a: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научно</a:t>
            </a:r>
            <a:r>
              <a:rPr lang="en-US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-</a:t>
            </a:r>
            <a: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техническая конференция </a:t>
            </a:r>
          </a:p>
          <a:p>
            <a:pPr eaLnBrk="0" hangingPunct="0">
              <a:lnSpc>
                <a:spcPts val="2000"/>
              </a:lnSpc>
              <a:defRPr/>
            </a:pPr>
            <a: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молодых специалистов </a:t>
            </a:r>
            <a:b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</a:br>
            <a:r>
              <a:rPr lang="ru-RU" sz="2400" b="1" dirty="0">
                <a:solidFill>
                  <a:srgbClr val="FF0000"/>
                </a:solidFill>
                <a:latin typeface="Segoe UI Semibold" panose="020B0502040204020203" pitchFamily="34" charset="0"/>
                <a:ea typeface="Segoe UI Black" panose="020B0A02040204020203" pitchFamily="34" charset="0"/>
                <a:cs typeface="Segoe UI Semibold" panose="020B0502040204020203" pitchFamily="34" charset="0"/>
              </a:rPr>
              <a:t>НК «Роснефть» </a:t>
            </a:r>
          </a:p>
          <a:p>
            <a:pPr>
              <a:lnSpc>
                <a:spcPts val="2400"/>
              </a:lnSpc>
            </a:pPr>
            <a:endParaRPr lang="ru-RU" sz="2000" b="1" dirty="0">
              <a:solidFill>
                <a:srgbClr val="221E20"/>
              </a:solidFill>
              <a:latin typeface="Segoe UI Semibold" panose="020B0502040204020203" pitchFamily="34" charset="0"/>
              <a:ea typeface="Segoe UI Black" panose="020B0A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259" y="6369653"/>
            <a:ext cx="1500026" cy="25446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85662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5" y="416066"/>
            <a:ext cx="861511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ИСПОЛЬЗУЕМЫЕ ТЕХНОЛОГИИ </a:t>
            </a:r>
            <a:r>
              <a:rPr lang="en-US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ML </a:t>
            </a:r>
          </a:p>
          <a:p>
            <a:r>
              <a:rPr lang="en-US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(MACHINE LEARNING)</a:t>
            </a:r>
            <a:endParaRPr lang="ru-RU" sz="2800" b="1" cap="all" dirty="0">
              <a:solidFill>
                <a:schemeClr val="tx1"/>
              </a:solidFill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663966" y="1371783"/>
            <a:ext cx="3477696" cy="5079817"/>
            <a:chOff x="1076095" y="1371783"/>
            <a:chExt cx="3477696" cy="5079817"/>
          </a:xfrm>
          <a:effectLst>
            <a:outerShdw blurRad="50800" dist="38100" dir="8100000" algn="tr" rotWithShape="0">
              <a:prstClr val="black">
                <a:alpha val="51000"/>
              </a:prstClr>
            </a:outerShdw>
          </a:effectLst>
        </p:grpSpPr>
        <p:sp>
          <p:nvSpPr>
            <p:cNvPr id="11" name="Прямоугольник с двумя скругленными соседними углами 10"/>
            <p:cNvSpPr/>
            <p:nvPr/>
          </p:nvSpPr>
          <p:spPr>
            <a:xfrm>
              <a:off x="1986976" y="1371783"/>
              <a:ext cx="1663700" cy="639413"/>
            </a:xfrm>
            <a:prstGeom prst="round2SameRect">
              <a:avLst/>
            </a:prstGeom>
            <a:solidFill>
              <a:srgbClr val="3CA99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Скругленный прямоугольник 2"/>
            <p:cNvSpPr/>
            <p:nvPr/>
          </p:nvSpPr>
          <p:spPr>
            <a:xfrm>
              <a:off x="1076095" y="1854200"/>
              <a:ext cx="3477696" cy="4597400"/>
            </a:xfrm>
            <a:prstGeom prst="roundRect">
              <a:avLst/>
            </a:prstGeom>
            <a:solidFill>
              <a:srgbClr val="F5F5F5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320" y="1807819"/>
              <a:ext cx="1355577" cy="135557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3A1CA0-127C-60B1-20CF-4BD7244A8036}"/>
                </a:ext>
              </a:extLst>
            </p:cNvPr>
            <p:cNvSpPr txBox="1"/>
            <p:nvPr/>
          </p:nvSpPr>
          <p:spPr>
            <a:xfrm>
              <a:off x="1259682" y="3060823"/>
              <a:ext cx="31105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EC12A"/>
                </a:buClr>
              </a:pPr>
              <a:r>
                <a:rPr lang="ru-RU" sz="1600" b="1" cap="all" dirty="0">
                  <a:latin typeface="Segoe UI" panose="020B0502040204020203" pitchFamily="34" charset="0"/>
                  <a:cs typeface="Segoe UI" panose="020B0502040204020203" pitchFamily="34" charset="0"/>
                </a:rPr>
                <a:t>Преобразование исходного пространства признаков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3A1CA0-127C-60B1-20CF-4BD7244A8036}"/>
                </a:ext>
              </a:extLst>
            </p:cNvPr>
            <p:cNvSpPr txBox="1"/>
            <p:nvPr/>
          </p:nvSpPr>
          <p:spPr>
            <a:xfrm>
              <a:off x="1413788" y="4284346"/>
              <a:ext cx="2802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EC12A"/>
                </a:buClr>
              </a:pPr>
              <a:r>
                <a:rPr lang="ru-RU" sz="1600" b="1" i="1" dirty="0">
                  <a:latin typeface="Segoe UI" panose="020B0502040204020203" pitchFamily="34" charset="0"/>
                  <a:cs typeface="Segoe UI" panose="020B0502040204020203" pitchFamily="34" charset="0"/>
                </a:rPr>
                <a:t>Метод Главных Компонент</a:t>
              </a:r>
              <a:r>
                <a:rPr lang="en-US" sz="16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ru-RU" sz="16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4564" y="1422500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Segoe UI "/>
                </a:rPr>
                <a:t>МГК</a:t>
              </a:r>
              <a:endParaRPr lang="en-US" b="1" dirty="0">
                <a:solidFill>
                  <a:schemeClr val="bg1"/>
                </a:solidFill>
                <a:latin typeface="Segoe UI 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448109" y="1382011"/>
            <a:ext cx="3477696" cy="5079817"/>
            <a:chOff x="4578738" y="1382011"/>
            <a:chExt cx="3477696" cy="5079817"/>
          </a:xfrm>
        </p:grpSpPr>
        <p:grpSp>
          <p:nvGrpSpPr>
            <p:cNvPr id="68" name="Группа 67"/>
            <p:cNvGrpSpPr/>
            <p:nvPr/>
          </p:nvGrpSpPr>
          <p:grpSpPr>
            <a:xfrm>
              <a:off x="4578738" y="1382011"/>
              <a:ext cx="3477696" cy="5079817"/>
              <a:chOff x="1076095" y="1371783"/>
              <a:chExt cx="3477696" cy="5079817"/>
            </a:xfrm>
            <a:effectLst>
              <a:outerShdw blurRad="50800" dist="38100" dir="8100000" algn="tr" rotWithShape="0">
                <a:prstClr val="black">
                  <a:alpha val="51000"/>
                </a:prstClr>
              </a:outerShdw>
            </a:effectLst>
          </p:grpSpPr>
          <p:sp>
            <p:nvSpPr>
              <p:cNvPr id="69" name="Прямоугольник с двумя скругленными соседними углами 68"/>
              <p:cNvSpPr/>
              <p:nvPr/>
            </p:nvSpPr>
            <p:spPr>
              <a:xfrm>
                <a:off x="1986976" y="1371783"/>
                <a:ext cx="1663700" cy="639413"/>
              </a:xfrm>
              <a:prstGeom prst="round2SameRect">
                <a:avLst/>
              </a:prstGeom>
              <a:solidFill>
                <a:srgbClr val="3F96A7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Скругленный прямоугольник 69"/>
              <p:cNvSpPr/>
              <p:nvPr/>
            </p:nvSpPr>
            <p:spPr>
              <a:xfrm>
                <a:off x="1076095" y="1854200"/>
                <a:ext cx="3477696" cy="4597400"/>
              </a:xfrm>
              <a:prstGeom prst="roundRect">
                <a:avLst/>
              </a:prstGeom>
              <a:solidFill>
                <a:srgbClr val="F5F5F5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149209" y="1423947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Segoe UI "/>
                  </a:rPr>
                  <a:t>XGBOOST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3A1CA0-127C-60B1-20CF-4BD7244A8036}"/>
                </a:ext>
              </a:extLst>
            </p:cNvPr>
            <p:cNvSpPr txBox="1"/>
            <p:nvPr/>
          </p:nvSpPr>
          <p:spPr>
            <a:xfrm>
              <a:off x="5147452" y="3342448"/>
              <a:ext cx="2399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EC12A"/>
                </a:buClr>
              </a:pPr>
              <a:r>
                <a:rPr lang="ru-RU" sz="1600" b="1" cap="all" dirty="0">
                  <a:latin typeface="Segoe UI" panose="020B0502040204020203" pitchFamily="34" charset="0"/>
                  <a:cs typeface="Segoe UI" panose="020B0502040204020203" pitchFamily="34" charset="0"/>
                </a:rPr>
                <a:t>Прогноз мероприятия </a:t>
              </a:r>
              <a:r>
                <a:rPr lang="ru-RU" sz="1600" b="1" cap="all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гтм</a:t>
              </a:r>
              <a:endParaRPr lang="ru-RU" sz="1600" b="1" cap="all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6" name="Рисунок 7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090" y="2123642"/>
              <a:ext cx="1123467" cy="1123467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8229737" y="1383275"/>
            <a:ext cx="3477696" cy="5079817"/>
            <a:chOff x="8360366" y="1383275"/>
            <a:chExt cx="3477696" cy="5079817"/>
          </a:xfrm>
        </p:grpSpPr>
        <p:grpSp>
          <p:nvGrpSpPr>
            <p:cNvPr id="78" name="Группа 77"/>
            <p:cNvGrpSpPr/>
            <p:nvPr/>
          </p:nvGrpSpPr>
          <p:grpSpPr>
            <a:xfrm>
              <a:off x="8360366" y="1383275"/>
              <a:ext cx="3477696" cy="5079817"/>
              <a:chOff x="1076095" y="1371783"/>
              <a:chExt cx="3477696" cy="5079817"/>
            </a:xfrm>
            <a:effectLst>
              <a:outerShdw blurRad="50800" dist="38100" dir="8100000" algn="tr" rotWithShape="0">
                <a:prstClr val="black">
                  <a:alpha val="51000"/>
                </a:prstClr>
              </a:outerShdw>
            </a:effectLst>
          </p:grpSpPr>
          <p:sp>
            <p:nvSpPr>
              <p:cNvPr id="79" name="Прямоугольник с двумя скругленными соседними углами 78"/>
              <p:cNvSpPr/>
              <p:nvPr/>
            </p:nvSpPr>
            <p:spPr>
              <a:xfrm>
                <a:off x="1986976" y="1371783"/>
                <a:ext cx="1663700" cy="639413"/>
              </a:xfrm>
              <a:prstGeom prst="round2SameRect">
                <a:avLst/>
              </a:prstGeom>
              <a:solidFill>
                <a:srgbClr val="3E78A8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Скругленный прямоугольник 79"/>
              <p:cNvSpPr/>
              <p:nvPr/>
            </p:nvSpPr>
            <p:spPr>
              <a:xfrm>
                <a:off x="1076095" y="1854200"/>
                <a:ext cx="3477696" cy="4597400"/>
              </a:xfrm>
              <a:prstGeom prst="roundRect">
                <a:avLst/>
              </a:prstGeom>
              <a:solidFill>
                <a:srgbClr val="F5F5F5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478953" y="14110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Segoe UI "/>
                  </a:rPr>
                  <a:t>HDP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13A1CA0-127C-60B1-20CF-4BD7244A8036}"/>
                </a:ext>
              </a:extLst>
            </p:cNvPr>
            <p:cNvSpPr txBox="1"/>
            <p:nvPr/>
          </p:nvSpPr>
          <p:spPr>
            <a:xfrm>
              <a:off x="8918629" y="3430155"/>
              <a:ext cx="2399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EC12A"/>
                </a:buClr>
              </a:pPr>
              <a:r>
                <a:rPr lang="ru-RU" sz="1600" b="1" cap="all" dirty="0">
                  <a:latin typeface="Segoe UI" panose="020B0502040204020203" pitchFamily="34" charset="0"/>
                  <a:cs typeface="Segoe UI" panose="020B0502040204020203" pitchFamily="34" charset="0"/>
                </a:rPr>
                <a:t>Поиск аномалий</a:t>
              </a:r>
            </a:p>
          </p:txBody>
        </p:sp>
        <p:pic>
          <p:nvPicPr>
            <p:cNvPr id="84" name="Рисунок 8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399" y="2163363"/>
              <a:ext cx="1058122" cy="1058122"/>
            </a:xfrm>
            <a:prstGeom prst="rect">
              <a:avLst/>
            </a:prstGeom>
          </p:spPr>
        </p:pic>
      </p:grpSp>
      <p:sp>
        <p:nvSpPr>
          <p:cNvPr id="27" name="Прямоугольник 26"/>
          <p:cNvSpPr/>
          <p:nvPr/>
        </p:nvSpPr>
        <p:spPr>
          <a:xfrm>
            <a:off x="932688" y="4915502"/>
            <a:ext cx="31967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увеличивает производительность обучения модели</a:t>
            </a:r>
          </a:p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ускоряет вывод прогноза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4825850" y="4022562"/>
            <a:ext cx="278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модель градиентного </a:t>
            </a:r>
            <a:r>
              <a:rPr lang="ru-RU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бустинга</a:t>
            </a:r>
            <a:r>
              <a:rPr lang="en-US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XGBoost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8554669" y="3996219"/>
            <a:ext cx="286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Hierarhical</a:t>
            </a:r>
            <a:r>
              <a:rPr lang="en-US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dirty="0" err="1">
                <a:latin typeface="Segoe UI" panose="020B0502040204020203" pitchFamily="34" charset="0"/>
                <a:cs typeface="Segoe UI" panose="020B0502040204020203" pitchFamily="34" charset="0"/>
              </a:rPr>
              <a:t>Dirichlet</a:t>
            </a:r>
            <a:r>
              <a:rPr lang="en-US" sz="1600" b="1" i="1" dirty="0">
                <a:latin typeface="Segoe UI" panose="020B0502040204020203" pitchFamily="34" charset="0"/>
                <a:cs typeface="Segoe UI" panose="020B0502040204020203" pitchFamily="34" charset="0"/>
              </a:rPr>
              <a:t> Process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4816003" y="4749752"/>
            <a:ext cx="2791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регулярно показывает высокую точность</a:t>
            </a:r>
          </a:p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скорость обучения</a:t>
            </a:r>
          </a:p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имеет внутренние инструменты обработки данных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8623934" y="4724099"/>
            <a:ext cx="2689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самая эффективная вероятностная модель для поиска аномалий</a:t>
            </a:r>
          </a:p>
          <a:p>
            <a:pPr marL="285750" indent="-285750">
              <a:buClr>
                <a:srgbClr val="3CA990"/>
              </a:buClr>
              <a:buSzPct val="132000"/>
              <a:buFont typeface="Arial" panose="020B0604020202020204" pitchFamily="34" charset="0"/>
              <a:buChar char="•"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адаптируется к сложным структурам данных</a:t>
            </a:r>
          </a:p>
        </p:txBody>
      </p:sp>
    </p:spTree>
    <p:extLst>
      <p:ext uri="{BB962C8B-B14F-4D97-AF65-F5344CB8AC3E}">
        <p14:creationId xmlns:p14="http://schemas.microsoft.com/office/powerpoint/2010/main" val="37932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298A22D-AB3E-4157-954B-8A3586254402}"/>
              </a:ext>
            </a:extLst>
          </p:cNvPr>
          <p:cNvSpPr txBox="1"/>
          <p:nvPr/>
        </p:nvSpPr>
        <p:spPr>
          <a:xfrm>
            <a:off x="6786132" y="3487972"/>
            <a:ext cx="241230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 Segoe UI"/>
              </a:rPr>
              <a:t>Выявлено сходство динамики показателей</a:t>
            </a:r>
            <a:endParaRPr lang="en-US" sz="1200" b="1" dirty="0">
              <a:solidFill>
                <a:srgbClr val="C00000"/>
              </a:solidFill>
              <a:latin typeface=" Segoe UI"/>
            </a:endParaRPr>
          </a:p>
        </p:txBody>
      </p:sp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89096D94-89B8-4D94-BC1D-794E96E11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737509"/>
              </p:ext>
            </p:extLst>
          </p:nvPr>
        </p:nvGraphicFramePr>
        <p:xfrm>
          <a:off x="496897" y="3822900"/>
          <a:ext cx="6123361" cy="249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3E2B50C6-2976-49A4-B02B-3F56DE6D3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526956"/>
              </p:ext>
            </p:extLst>
          </p:nvPr>
        </p:nvGraphicFramePr>
        <p:xfrm>
          <a:off x="505502" y="1215643"/>
          <a:ext cx="6123361" cy="230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5" y="416066"/>
            <a:ext cx="861511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Пример работы модели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0" name="Диаграмма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279815"/>
              </p:ext>
            </p:extLst>
          </p:nvPr>
        </p:nvGraphicFramePr>
        <p:xfrm>
          <a:off x="8874524" y="1011212"/>
          <a:ext cx="3568488" cy="269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Диаграмма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394999"/>
              </p:ext>
            </p:extLst>
          </p:nvPr>
        </p:nvGraphicFramePr>
        <p:xfrm>
          <a:off x="8623512" y="3729129"/>
          <a:ext cx="3568486" cy="2823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9372915" y="803864"/>
            <a:ext cx="206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u="sng" dirty="0">
                <a:latin typeface=" Segoe UI"/>
              </a:rPr>
              <a:t>Обучающая выборка </a:t>
            </a:r>
          </a:p>
          <a:p>
            <a:pPr algn="ctr"/>
            <a:r>
              <a:rPr lang="ru-RU" sz="1200" b="1" u="sng" dirty="0">
                <a:latin typeface=" Segoe UI"/>
              </a:rPr>
              <a:t>201 скв.</a:t>
            </a:r>
            <a:endParaRPr lang="en-US" sz="1200" b="1" u="sng" dirty="0">
              <a:latin typeface=" 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9372915" y="3594040"/>
            <a:ext cx="206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u="sng" dirty="0">
                <a:latin typeface=" Segoe UI"/>
              </a:rPr>
              <a:t>Тестовая выборка </a:t>
            </a:r>
          </a:p>
          <a:p>
            <a:pPr algn="ctr"/>
            <a:r>
              <a:rPr lang="ru-RU" sz="1200" b="1" u="sng" dirty="0">
                <a:latin typeface=" Segoe UI"/>
              </a:rPr>
              <a:t>66 скв.</a:t>
            </a:r>
            <a:endParaRPr lang="en-US" sz="1200" b="1" u="sng" dirty="0">
              <a:latin typeface=" Segoe U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9756849" y="4610340"/>
            <a:ext cx="1301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 Segoe UI"/>
              </a:rPr>
              <a:t>Точность прогноза </a:t>
            </a:r>
            <a:r>
              <a:rPr lang="en-US" b="1" dirty="0">
                <a:latin typeface=" Segoe UI"/>
              </a:rPr>
              <a:t>~</a:t>
            </a:r>
            <a:r>
              <a:rPr lang="ru-RU" b="1" dirty="0">
                <a:latin typeface=" Segoe UI"/>
              </a:rPr>
              <a:t>91%</a:t>
            </a:r>
            <a:endParaRPr lang="en-US" b="1" dirty="0">
              <a:latin typeface=" Segoe UI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C527350-4A34-462C-93EB-2A3C47BB1624}"/>
              </a:ext>
            </a:extLst>
          </p:cNvPr>
          <p:cNvSpPr/>
          <p:nvPr/>
        </p:nvSpPr>
        <p:spPr>
          <a:xfrm>
            <a:off x="4361741" y="1215643"/>
            <a:ext cx="188744" cy="1590958"/>
          </a:xfrm>
          <a:prstGeom prst="rect">
            <a:avLst/>
          </a:prstGeom>
          <a:solidFill>
            <a:srgbClr val="D0CECE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tx1"/>
                </a:solidFill>
                <a:latin typeface=" Segoe UI"/>
              </a:rPr>
              <a:t>ИДН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505502" y="863666"/>
            <a:ext cx="612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u="sng" dirty="0">
                <a:latin typeface=" Segoe UI"/>
              </a:rPr>
              <a:t>Пример скважины из обучающей выборки</a:t>
            </a:r>
            <a:endParaRPr lang="en-US" sz="1400" b="1" u="sng" dirty="0">
              <a:latin typeface=" Segoe UI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509F3BA-3A45-43A3-8F75-1BB86C733829}"/>
              </a:ext>
            </a:extLst>
          </p:cNvPr>
          <p:cNvSpPr/>
          <p:nvPr/>
        </p:nvSpPr>
        <p:spPr>
          <a:xfrm>
            <a:off x="505502" y="1215644"/>
            <a:ext cx="3856239" cy="1590958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505502" y="3502244"/>
            <a:ext cx="612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u="sng" dirty="0">
                <a:latin typeface=" Segoe UI"/>
              </a:rPr>
              <a:t>Пример скважины кандидата ИДН по результату прогноза модели</a:t>
            </a:r>
            <a:endParaRPr lang="en-US" sz="1400" b="1" u="sng" dirty="0">
              <a:latin typeface=" Segoe UI"/>
            </a:endParaRPr>
          </a:p>
        </p:txBody>
      </p:sp>
      <p:sp>
        <p:nvSpPr>
          <p:cNvPr id="17" name="Прямоугольник 2">
            <a:extLst>
              <a:ext uri="{FF2B5EF4-FFF2-40B4-BE49-F238E27FC236}">
                <a16:creationId xmlns:a16="http://schemas.microsoft.com/office/drawing/2014/main" id="{F03A0EAD-6A0F-45A5-A610-83EDD616D7D0}"/>
              </a:ext>
            </a:extLst>
          </p:cNvPr>
          <p:cNvSpPr/>
          <p:nvPr/>
        </p:nvSpPr>
        <p:spPr>
          <a:xfrm>
            <a:off x="613187" y="6445622"/>
            <a:ext cx="11186784" cy="338411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 результатам расчета модели получены рекомендации для каждой скважины из действующего фонда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A2EEB95-BF53-4CF8-90B6-0BE2C9C4F2B3}"/>
              </a:ext>
            </a:extLst>
          </p:cNvPr>
          <p:cNvSpPr/>
          <p:nvPr/>
        </p:nvSpPr>
        <p:spPr>
          <a:xfrm>
            <a:off x="505501" y="3793966"/>
            <a:ext cx="5531229" cy="1987601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50AF8-7D89-4D6D-AF91-E2BF52C36660}"/>
              </a:ext>
            </a:extLst>
          </p:cNvPr>
          <p:cNvSpPr txBox="1"/>
          <p:nvPr/>
        </p:nvSpPr>
        <p:spPr>
          <a:xfrm>
            <a:off x="6796146" y="1703173"/>
            <a:ext cx="2412302" cy="830997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 Segoe UI"/>
              </a:rPr>
              <a:t>Динамика работы свидетельствует о необходимости проведения ИДН!</a:t>
            </a:r>
            <a:endParaRPr lang="en-US" sz="1200" b="1" dirty="0">
              <a:solidFill>
                <a:srgbClr val="C00000"/>
              </a:solidFill>
              <a:latin typeface=" Segoe UI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2DB31DC-3161-4473-9E0C-C7416BCBBCC1}"/>
              </a:ext>
            </a:extLst>
          </p:cNvPr>
          <p:cNvCxnSpPr>
            <a:cxnSpLocks/>
          </p:cNvCxnSpPr>
          <p:nvPr/>
        </p:nvCxnSpPr>
        <p:spPr>
          <a:xfrm>
            <a:off x="414138" y="2926407"/>
            <a:ext cx="0" cy="7834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349090-7E98-4D80-BCAB-907F025AB9D4}"/>
              </a:ext>
            </a:extLst>
          </p:cNvPr>
          <p:cNvSpPr txBox="1"/>
          <p:nvPr/>
        </p:nvSpPr>
        <p:spPr>
          <a:xfrm>
            <a:off x="6786130" y="4677149"/>
            <a:ext cx="24123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latin typeface=" Segoe UI"/>
              </a:rPr>
              <a:t>Ожидается получение положительного эффекта от проведения ИДН</a:t>
            </a:r>
            <a:endParaRPr lang="en-US" sz="1200" b="1" dirty="0">
              <a:latin typeface=" Segoe UI"/>
            </a:endParaRPr>
          </a:p>
        </p:txBody>
      </p:sp>
      <p:pic>
        <p:nvPicPr>
          <p:cNvPr id="25" name="Picture 4" descr="Picture background">
            <a:extLst>
              <a:ext uri="{FF2B5EF4-FFF2-40B4-BE49-F238E27FC236}">
                <a16:creationId xmlns:a16="http://schemas.microsoft.com/office/drawing/2014/main" id="{CD2EAF43-69C8-4720-B33A-CE946B7E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33" y="5323480"/>
            <a:ext cx="964081" cy="9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949AF7-B85C-43E0-8266-4779D3F41C37}"/>
              </a:ext>
            </a:extLst>
          </p:cNvPr>
          <p:cNvSpPr txBox="1"/>
          <p:nvPr/>
        </p:nvSpPr>
        <p:spPr>
          <a:xfrm>
            <a:off x="9691214" y="2043725"/>
            <a:ext cx="150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 Segoe UI"/>
              </a:rPr>
              <a:t>Эталонные ГТМ</a:t>
            </a:r>
            <a:endParaRPr lang="en-US" b="1" dirty="0">
              <a:latin typeface=" Segoe UI"/>
            </a:endParaRPr>
          </a:p>
        </p:txBody>
      </p:sp>
      <p:sp>
        <p:nvSpPr>
          <p:cNvPr id="28" name="Стрелка вверх 5">
            <a:extLst>
              <a:ext uri="{FF2B5EF4-FFF2-40B4-BE49-F238E27FC236}">
                <a16:creationId xmlns:a16="http://schemas.microsoft.com/office/drawing/2014/main" id="{8DF3D143-F185-4D38-9CEB-CA225D74EC4F}"/>
              </a:ext>
            </a:extLst>
          </p:cNvPr>
          <p:cNvSpPr/>
          <p:nvPr/>
        </p:nvSpPr>
        <p:spPr>
          <a:xfrm rot="10800000">
            <a:off x="7924122" y="2764414"/>
            <a:ext cx="136321" cy="389012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sp>
        <p:nvSpPr>
          <p:cNvPr id="35" name="Стрелка вверх 5">
            <a:extLst>
              <a:ext uri="{FF2B5EF4-FFF2-40B4-BE49-F238E27FC236}">
                <a16:creationId xmlns:a16="http://schemas.microsoft.com/office/drawing/2014/main" id="{CB2D99EA-BB1A-470B-A82C-691306B0D006}"/>
              </a:ext>
            </a:extLst>
          </p:cNvPr>
          <p:cNvSpPr/>
          <p:nvPr/>
        </p:nvSpPr>
        <p:spPr>
          <a:xfrm rot="10800000">
            <a:off x="7924122" y="4269663"/>
            <a:ext cx="136321" cy="389012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793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3" grpId="0" animBg="1"/>
      <p:bldP spid="18" grpId="0" animBg="1"/>
      <p:bldP spid="19" grpId="0" animBg="1"/>
      <p:bldP spid="24" grpId="0" animBg="1"/>
      <p:bldP spid="28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95418"/>
              </p:ext>
            </p:extLst>
          </p:nvPr>
        </p:nvGraphicFramePr>
        <p:xfrm>
          <a:off x="6764749" y="3005580"/>
          <a:ext cx="5442491" cy="720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80692">
                  <a:extLst>
                    <a:ext uri="{9D8B030D-6E8A-4147-A177-3AD203B41FA5}">
                      <a16:colId xmlns:a16="http://schemas.microsoft.com/office/drawing/2014/main" val="625212241"/>
                    </a:ext>
                  </a:extLst>
                </a:gridCol>
                <a:gridCol w="480692">
                  <a:extLst>
                    <a:ext uri="{9D8B030D-6E8A-4147-A177-3AD203B41FA5}">
                      <a16:colId xmlns:a16="http://schemas.microsoft.com/office/drawing/2014/main" val="3639186985"/>
                    </a:ext>
                  </a:extLst>
                </a:gridCol>
                <a:gridCol w="480692">
                  <a:extLst>
                    <a:ext uri="{9D8B030D-6E8A-4147-A177-3AD203B41FA5}">
                      <a16:colId xmlns:a16="http://schemas.microsoft.com/office/drawing/2014/main" val="1220966892"/>
                    </a:ext>
                  </a:extLst>
                </a:gridCol>
                <a:gridCol w="480692">
                  <a:extLst>
                    <a:ext uri="{9D8B030D-6E8A-4147-A177-3AD203B41FA5}">
                      <a16:colId xmlns:a16="http://schemas.microsoft.com/office/drawing/2014/main" val="263161857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4215416325"/>
                    </a:ext>
                  </a:extLst>
                </a:gridCol>
                <a:gridCol w="449263">
                  <a:extLst>
                    <a:ext uri="{9D8B030D-6E8A-4147-A177-3AD203B41FA5}">
                      <a16:colId xmlns:a16="http://schemas.microsoft.com/office/drawing/2014/main" val="1963123892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3439539026"/>
                    </a:ext>
                  </a:extLst>
                </a:gridCol>
                <a:gridCol w="480692">
                  <a:extLst>
                    <a:ext uri="{9D8B030D-6E8A-4147-A177-3AD203B41FA5}">
                      <a16:colId xmlns:a16="http://schemas.microsoft.com/office/drawing/2014/main" val="529220181"/>
                    </a:ext>
                  </a:extLst>
                </a:gridCol>
                <a:gridCol w="480692">
                  <a:extLst>
                    <a:ext uri="{9D8B030D-6E8A-4147-A177-3AD203B41FA5}">
                      <a16:colId xmlns:a16="http://schemas.microsoft.com/office/drawing/2014/main" val="3556803662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1732247974"/>
                    </a:ext>
                  </a:extLst>
                </a:gridCol>
                <a:gridCol w="475537">
                  <a:extLst>
                    <a:ext uri="{9D8B030D-6E8A-4147-A177-3AD203B41FA5}">
                      <a16:colId xmlns:a16="http://schemas.microsoft.com/office/drawing/2014/main" val="203811769"/>
                    </a:ext>
                  </a:extLst>
                </a:gridCol>
              </a:tblGrid>
              <a:tr h="36000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УВЧ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403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1091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1333А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314А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137А2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462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570-1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731А2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6895389"/>
                  </a:ext>
                </a:extLst>
              </a:tr>
            </a:tbl>
          </a:graphicData>
        </a:graphic>
      </p:graphicFrame>
      <p:sp>
        <p:nvSpPr>
          <p:cNvPr id="12" name="Прямоугольник 2"/>
          <p:cNvSpPr/>
          <p:nvPr/>
        </p:nvSpPr>
        <p:spPr>
          <a:xfrm>
            <a:off x="570155" y="6319133"/>
            <a:ext cx="11463941" cy="584632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результате анализа результатов прогноза модели </a:t>
            </a:r>
            <a:r>
              <a:rPr lang="en-US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</a:t>
            </a: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предложена программа ГТМ для </a:t>
            </a:r>
            <a:r>
              <a:rPr lang="en-US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122</a:t>
            </a: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скважин из них </a:t>
            </a:r>
            <a:r>
              <a:rPr lang="en-US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63</a:t>
            </a: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проведены в 2025 году. Текущий эффект  </a:t>
            </a:r>
            <a:r>
              <a:rPr lang="ru-RU" altLang="ru-RU" sz="16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 тыс.т ДДН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79" y="-251163"/>
            <a:ext cx="4648849" cy="133369"/>
          </a:xfrm>
          <a:prstGeom prst="rect">
            <a:avLst/>
          </a:prstGeom>
        </p:spPr>
      </p:pic>
      <p:sp>
        <p:nvSpPr>
          <p:cNvPr id="25" name="Прямоугольник 2"/>
          <p:cNvSpPr/>
          <p:nvPr/>
        </p:nvSpPr>
        <p:spPr>
          <a:xfrm>
            <a:off x="133350" y="1071305"/>
            <a:ext cx="11919009" cy="338411"/>
          </a:xfrm>
          <a:prstGeom prst="rect">
            <a:avLst/>
          </a:prstGeom>
          <a:solidFill>
            <a:srgbClr val="ADCDEA"/>
          </a:solidFill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Работа с фондом ППД</a:t>
            </a:r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79615"/>
              </p:ext>
            </p:extLst>
          </p:nvPr>
        </p:nvGraphicFramePr>
        <p:xfrm>
          <a:off x="762004" y="1618574"/>
          <a:ext cx="6466362" cy="71565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461883">
                  <a:extLst>
                    <a:ext uri="{9D8B030D-6E8A-4147-A177-3AD203B41FA5}">
                      <a16:colId xmlns:a16="http://schemas.microsoft.com/office/drawing/2014/main" val="2575539553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491874224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3998035879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2087107231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4057237199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1011654219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1071210046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3477365441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1705238263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3471599389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2094661946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4159886809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2645824558"/>
                    </a:ext>
                  </a:extLst>
                </a:gridCol>
                <a:gridCol w="461883">
                  <a:extLst>
                    <a:ext uri="{9D8B030D-6E8A-4147-A177-3AD203B41FA5}">
                      <a16:colId xmlns:a16="http://schemas.microsoft.com/office/drawing/2014/main" val="668461084"/>
                    </a:ext>
                  </a:extLst>
                </a:gridCol>
              </a:tblGrid>
              <a:tr h="357825">
                <a:tc gridSpan="14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Увеличение компенсации отборов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162511"/>
                  </a:ext>
                </a:extLst>
              </a:tr>
              <a:tr h="35782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957А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1088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736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1162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1117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1303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939031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639952"/>
              </p:ext>
            </p:extLst>
          </p:nvPr>
        </p:nvGraphicFramePr>
        <p:xfrm>
          <a:off x="8042266" y="1618574"/>
          <a:ext cx="4010090" cy="72000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401009">
                  <a:extLst>
                    <a:ext uri="{9D8B030D-6E8A-4147-A177-3AD203B41FA5}">
                      <a16:colId xmlns:a16="http://schemas.microsoft.com/office/drawing/2014/main" val="3832169405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1485409647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2636466242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786032448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164213762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332107978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907195568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5466645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2178613683"/>
                    </a:ext>
                  </a:extLst>
                </a:gridCol>
                <a:gridCol w="401009">
                  <a:extLst>
                    <a:ext uri="{9D8B030D-6E8A-4147-A177-3AD203B41FA5}">
                      <a16:colId xmlns:a16="http://schemas.microsoft.com/office/drawing/2014/main" val="3792957296"/>
                    </a:ext>
                  </a:extLst>
                </a:gridCol>
              </a:tblGrid>
              <a:tr h="360000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Снижение закачки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001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1805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1048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1084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1507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320А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1143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1268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1023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1154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9584956"/>
                  </a:ext>
                </a:extLst>
              </a:tr>
            </a:tbl>
          </a:graphicData>
        </a:graphic>
      </p:graphicFrame>
      <p:sp>
        <p:nvSpPr>
          <p:cNvPr id="28" name="Прямоугольник 2"/>
          <p:cNvSpPr/>
          <p:nvPr/>
        </p:nvSpPr>
        <p:spPr>
          <a:xfrm>
            <a:off x="133351" y="2533615"/>
            <a:ext cx="11919008" cy="3384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ГТМ на интенсификацию добычи</a:t>
            </a:r>
          </a:p>
        </p:txBody>
      </p:sp>
      <p:graphicFrame>
        <p:nvGraphicFramePr>
          <p:cNvPr id="27" name="Таблица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34507"/>
              </p:ext>
            </p:extLst>
          </p:nvPr>
        </p:nvGraphicFramePr>
        <p:xfrm>
          <a:off x="1040575" y="3005580"/>
          <a:ext cx="4755865" cy="720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67928">
                  <a:extLst>
                    <a:ext uri="{9D8B030D-6E8A-4147-A177-3AD203B41FA5}">
                      <a16:colId xmlns:a16="http://schemas.microsoft.com/office/drawing/2014/main" val="873285736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834523913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893816563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33339015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3732705277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572916835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1228167626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209863629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539864869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158090414"/>
                    </a:ext>
                  </a:extLst>
                </a:gridCol>
              </a:tblGrid>
              <a:tr h="360000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ИДН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6424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741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321А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1177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1219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989А2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1052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827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1902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320А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1134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5316465"/>
                  </a:ext>
                </a:extLst>
              </a:tr>
            </a:tbl>
          </a:graphicData>
        </a:graphic>
      </p:graphicFrame>
      <p:sp>
        <p:nvSpPr>
          <p:cNvPr id="33" name="Прямоугольник 2"/>
          <p:cNvSpPr/>
          <p:nvPr/>
        </p:nvSpPr>
        <p:spPr>
          <a:xfrm>
            <a:off x="115088" y="3886400"/>
            <a:ext cx="11919008" cy="3384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ГТМ на восстановление добычи</a:t>
            </a: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749" y="4131569"/>
            <a:ext cx="1206467" cy="12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62" y="2881364"/>
            <a:ext cx="964081" cy="9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Picture background"/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7" y="2881364"/>
            <a:ext cx="964081" cy="96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6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66" y="1559977"/>
            <a:ext cx="813901" cy="81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7939"/>
            <a:ext cx="762000" cy="7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 txBox="1">
            <a:spLocks/>
          </p:cNvSpPr>
          <p:nvPr/>
        </p:nvSpPr>
        <p:spPr>
          <a:xfrm>
            <a:off x="1110003" y="347507"/>
            <a:ext cx="740012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ПРОГРАММА ГТМ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BDFE7E-4876-4245-835D-96E08D1D95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9" y="4340659"/>
            <a:ext cx="697515" cy="697515"/>
          </a:xfrm>
          <a:prstGeom prst="rect">
            <a:avLst/>
          </a:prstGeom>
          <a:ln>
            <a:noFill/>
          </a:ln>
        </p:spPr>
      </p:pic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A9BDA1AF-30D0-4628-9BD4-D77EA2B53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73843"/>
              </p:ext>
            </p:extLst>
          </p:nvPr>
        </p:nvGraphicFramePr>
        <p:xfrm>
          <a:off x="8042266" y="4340659"/>
          <a:ext cx="2880000" cy="720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39180406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706239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76876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67542531"/>
                    </a:ext>
                  </a:extLst>
                </a:gridCol>
              </a:tblGrid>
              <a:tr h="360000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ЛНЭК (КРС)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56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624А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1179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1103А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2688880"/>
                  </a:ext>
                </a:extLst>
              </a:tr>
            </a:tbl>
          </a:graphicData>
        </a:graphic>
      </p:graphicFrame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63802420-6883-445F-BB05-B69E23CC1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959285"/>
              </p:ext>
            </p:extLst>
          </p:nvPr>
        </p:nvGraphicFramePr>
        <p:xfrm>
          <a:off x="1040574" y="4374803"/>
          <a:ext cx="4755865" cy="720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67928">
                  <a:extLst>
                    <a:ext uri="{9D8B030D-6E8A-4147-A177-3AD203B41FA5}">
                      <a16:colId xmlns:a16="http://schemas.microsoft.com/office/drawing/2014/main" val="873285736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834523913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893816563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333390150"/>
                    </a:ext>
                  </a:extLst>
                </a:gridCol>
                <a:gridCol w="544513">
                  <a:extLst>
                    <a:ext uri="{9D8B030D-6E8A-4147-A177-3AD203B41FA5}">
                      <a16:colId xmlns:a16="http://schemas.microsoft.com/office/drawing/2014/main" val="3732705277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572916835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1228167626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209863629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539864869"/>
                    </a:ext>
                  </a:extLst>
                </a:gridCol>
                <a:gridCol w="467928">
                  <a:extLst>
                    <a:ext uri="{9D8B030D-6E8A-4147-A177-3AD203B41FA5}">
                      <a16:colId xmlns:a16="http://schemas.microsoft.com/office/drawing/2014/main" val="158090414"/>
                    </a:ext>
                  </a:extLst>
                </a:gridCol>
              </a:tblGrid>
              <a:tr h="360000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ОПЗ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6424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1074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108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1145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1152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1178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1307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1309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1315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1320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1500</a:t>
                      </a:r>
                    </a:p>
                  </a:txBody>
                  <a:tcPr marL="0" marR="0" marT="0" marB="0"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316465"/>
                  </a:ext>
                </a:extLst>
              </a:tr>
            </a:tbl>
          </a:graphicData>
        </a:graphic>
      </p:graphicFrame>
      <p:sp>
        <p:nvSpPr>
          <p:cNvPr id="24" name="Прямоугольник 2"/>
          <p:cNvSpPr/>
          <p:nvPr/>
        </p:nvSpPr>
        <p:spPr>
          <a:xfrm>
            <a:off x="102896" y="5163512"/>
            <a:ext cx="11919008" cy="338411"/>
          </a:xfrm>
          <a:prstGeom prst="rect">
            <a:avLst/>
          </a:prstGeom>
          <a:solidFill>
            <a:srgbClr val="FFD03B"/>
          </a:solidFill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Реализованные ГТМ</a:t>
            </a:r>
          </a:p>
        </p:txBody>
      </p:sp>
      <p:graphicFrame>
        <p:nvGraphicFramePr>
          <p:cNvPr id="32" name="Таблица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07932"/>
              </p:ext>
            </p:extLst>
          </p:nvPr>
        </p:nvGraphicFramePr>
        <p:xfrm>
          <a:off x="102894" y="5575075"/>
          <a:ext cx="8593046" cy="70166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45467">
                  <a:extLst>
                    <a:ext uri="{9D8B030D-6E8A-4147-A177-3AD203B41FA5}">
                      <a16:colId xmlns:a16="http://schemas.microsoft.com/office/drawing/2014/main" val="873285736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834523913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893816563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333390150"/>
                    </a:ext>
                  </a:extLst>
                </a:gridCol>
                <a:gridCol w="983843">
                  <a:extLst>
                    <a:ext uri="{9D8B030D-6E8A-4147-A177-3AD203B41FA5}">
                      <a16:colId xmlns:a16="http://schemas.microsoft.com/office/drawing/2014/main" val="3732705277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572916835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1228167626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209863629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539864869"/>
                    </a:ext>
                  </a:extLst>
                </a:gridCol>
                <a:gridCol w="845467">
                  <a:extLst>
                    <a:ext uri="{9D8B030D-6E8A-4147-A177-3AD203B41FA5}">
                      <a16:colId xmlns:a16="http://schemas.microsoft.com/office/drawing/2014/main" val="1435776158"/>
                    </a:ext>
                  </a:extLst>
                </a:gridCol>
              </a:tblGrid>
              <a:tr h="350831">
                <a:tc gridSpan="10"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ИДН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642429"/>
                  </a:ext>
                </a:extLst>
              </a:tr>
              <a:tr h="3508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617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1236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1331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638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1030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39</a:t>
                      </a:r>
                      <a:endParaRPr lang="ru-RU" sz="1400" u="none" strike="noStrike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1901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D0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316465"/>
                  </a:ext>
                </a:extLst>
              </a:tr>
            </a:tbl>
          </a:graphicData>
        </a:graphic>
      </p:graphicFrame>
      <p:sp>
        <p:nvSpPr>
          <p:cNvPr id="34" name="Прямоугольник 2"/>
          <p:cNvSpPr/>
          <p:nvPr/>
        </p:nvSpPr>
        <p:spPr>
          <a:xfrm>
            <a:off x="8951976" y="5570632"/>
            <a:ext cx="3100380" cy="746215"/>
          </a:xfrm>
          <a:prstGeom prst="rect">
            <a:avLst/>
          </a:prstGeom>
          <a:solidFill>
            <a:srgbClr val="FFD03B"/>
          </a:solidFill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ru-RU" altLang="ru-RU" sz="2000" b="1" dirty="0">
                <a:latin typeface=" Segoe UI"/>
                <a:cs typeface="Segoe UI" panose="020B0502040204020203" pitchFamily="34" charset="0"/>
              </a:rPr>
              <a:t>Эффект на 01.06.2025</a:t>
            </a:r>
          </a:p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en-US" altLang="ru-RU" sz="2000" b="1" dirty="0">
                <a:latin typeface=" Segoe UI"/>
                <a:cs typeface="Segoe UI" panose="020B0502040204020203" pitchFamily="34" charset="0"/>
              </a:rPr>
              <a:t>96</a:t>
            </a:r>
            <a:r>
              <a:rPr lang="ru-RU" altLang="ru-RU" sz="2000" b="1" dirty="0">
                <a:latin typeface=" Segoe UI"/>
                <a:cs typeface="Segoe UI" panose="020B0502040204020203" pitchFamily="34" charset="0"/>
              </a:rPr>
              <a:t> тыс.т ДДН</a:t>
            </a:r>
          </a:p>
        </p:txBody>
      </p:sp>
    </p:spTree>
    <p:extLst>
      <p:ext uri="{BB962C8B-B14F-4D97-AF65-F5344CB8AC3E}">
        <p14:creationId xmlns:p14="http://schemas.microsoft.com/office/powerpoint/2010/main" val="115793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31DCCE1-F5F0-4BCC-B541-2638E354C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417652"/>
              </p:ext>
            </p:extLst>
          </p:nvPr>
        </p:nvGraphicFramePr>
        <p:xfrm>
          <a:off x="5262665" y="1187052"/>
          <a:ext cx="6892713" cy="3119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7" y="416066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Дополнительна добыча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90918-1BAB-495D-871E-10D62E93BE92}"/>
              </a:ext>
            </a:extLst>
          </p:cNvPr>
          <p:cNvSpPr txBox="1"/>
          <p:nvPr/>
        </p:nvSpPr>
        <p:spPr>
          <a:xfrm>
            <a:off x="0" y="892281"/>
            <a:ext cx="510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>
                <a:latin typeface=" Segoe UI"/>
              </a:rPr>
              <a:t>Качество адаптации  ГДМ</a:t>
            </a:r>
            <a:endParaRPr lang="en-US" b="1" u="sng" dirty="0">
              <a:latin typeface=" 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CF756-CC10-4855-A4DA-3B626E182C47}"/>
              </a:ext>
            </a:extLst>
          </p:cNvPr>
          <p:cNvSpPr txBox="1"/>
          <p:nvPr/>
        </p:nvSpPr>
        <p:spPr>
          <a:xfrm>
            <a:off x="6302308" y="807432"/>
            <a:ext cx="5100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>
                <a:latin typeface=" Segoe UI"/>
              </a:rPr>
              <a:t>Прогноз на ГДМ</a:t>
            </a:r>
            <a:endParaRPr lang="en-US" b="1" u="sng" dirty="0">
              <a:latin typeface=" Segoe UI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E29D2AB-5162-4105-BF10-A2D106FB3D12}"/>
              </a:ext>
            </a:extLst>
          </p:cNvPr>
          <p:cNvSpPr/>
          <p:nvPr/>
        </p:nvSpPr>
        <p:spPr>
          <a:xfrm>
            <a:off x="8537797" y="2581349"/>
            <a:ext cx="2865430" cy="79093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latin typeface=" Segoe UI"/>
              </a:rPr>
              <a:t>ДДН составляет 600</a:t>
            </a:r>
            <a:r>
              <a:rPr lang="en-US" sz="1600" b="1" dirty="0">
                <a:latin typeface=" Segoe UI"/>
              </a:rPr>
              <a:t> </a:t>
            </a:r>
            <a:r>
              <a:rPr lang="ru-RU" sz="1600" b="1" dirty="0" err="1">
                <a:latin typeface=" Segoe UI"/>
              </a:rPr>
              <a:t>тыс.т</a:t>
            </a:r>
            <a:r>
              <a:rPr lang="ru-RU" sz="1600" b="1" dirty="0">
                <a:latin typeface=" Segoe UI"/>
              </a:rPr>
              <a:t> </a:t>
            </a:r>
          </a:p>
          <a:p>
            <a:pPr algn="ctr"/>
            <a:r>
              <a:rPr lang="ru-RU" sz="1600" b="1" dirty="0">
                <a:latin typeface=" Segoe UI"/>
              </a:rPr>
              <a:t>за период 2025-2030 гг.</a:t>
            </a:r>
          </a:p>
        </p:txBody>
      </p:sp>
      <p:sp>
        <p:nvSpPr>
          <p:cNvPr id="16" name="Прямоугольник 2">
            <a:extLst>
              <a:ext uri="{FF2B5EF4-FFF2-40B4-BE49-F238E27FC236}">
                <a16:creationId xmlns:a16="http://schemas.microsoft.com/office/drawing/2014/main" id="{EFCAD241-3F67-40D1-8E4A-13AF29F59775}"/>
              </a:ext>
            </a:extLst>
          </p:cNvPr>
          <p:cNvSpPr/>
          <p:nvPr/>
        </p:nvSpPr>
        <p:spPr>
          <a:xfrm>
            <a:off x="919855" y="6319133"/>
            <a:ext cx="10880115" cy="369188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ru-RU" alt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Прогнозная дополнительная добыча нефти составляет 600 тыс.т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6BC958-80DC-4EB7-88CF-8315AB169F39}"/>
              </a:ext>
            </a:extLst>
          </p:cNvPr>
          <p:cNvSpPr/>
          <p:nvPr/>
        </p:nvSpPr>
        <p:spPr>
          <a:xfrm rot="5400000">
            <a:off x="2706387" y="3531165"/>
            <a:ext cx="5140082" cy="45719"/>
          </a:xfrm>
          <a:prstGeom prst="rect">
            <a:avLst/>
          </a:prstGeom>
          <a:gradFill flip="none" rotWithShape="1">
            <a:gsLst>
              <a:gs pos="0">
                <a:srgbClr val="FED104">
                  <a:tint val="66000"/>
                  <a:satMod val="160000"/>
                </a:srgbClr>
              </a:gs>
              <a:gs pos="50000">
                <a:srgbClr val="FED104">
                  <a:tint val="44500"/>
                  <a:satMod val="160000"/>
                </a:srgbClr>
              </a:gs>
              <a:gs pos="100000">
                <a:srgbClr val="FED1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1BACF87-2C0A-4635-9AB4-3F7572FAD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92455"/>
              </p:ext>
            </p:extLst>
          </p:nvPr>
        </p:nvGraphicFramePr>
        <p:xfrm>
          <a:off x="5451937" y="4587527"/>
          <a:ext cx="6516744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595">
                  <a:extLst>
                    <a:ext uri="{9D8B030D-6E8A-4147-A177-3AD203B41FA5}">
                      <a16:colId xmlns:a16="http://schemas.microsoft.com/office/drawing/2014/main" val="1540503839"/>
                    </a:ext>
                  </a:extLst>
                </a:gridCol>
                <a:gridCol w="2719149">
                  <a:extLst>
                    <a:ext uri="{9D8B030D-6E8A-4147-A177-3AD203B41FA5}">
                      <a16:colId xmlns:a16="http://schemas.microsoft.com/office/drawing/2014/main" val="1468083819"/>
                    </a:ext>
                  </a:extLst>
                </a:gridCol>
              </a:tblGrid>
              <a:tr h="273949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  <a:latin typeface=" Segoe UI"/>
                        </a:rPr>
                        <a:t>Добыча нефти,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  <a:latin typeface=" Segoe UI"/>
                        </a:rPr>
                        <a:t>тыс.т.т</a:t>
                      </a:r>
                      <a:r>
                        <a:rPr lang="ru-RU" dirty="0">
                          <a:solidFill>
                            <a:schemeClr val="tx1"/>
                          </a:solidFill>
                          <a:latin typeface=" Segoe UI"/>
                        </a:rPr>
                        <a:t> за период 2025-2030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3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1789"/>
                  </a:ext>
                </a:extLst>
              </a:tr>
              <a:tr h="273949">
                <a:tc>
                  <a:txBody>
                    <a:bodyPr/>
                    <a:lstStyle/>
                    <a:p>
                      <a:r>
                        <a:rPr lang="ru-RU" dirty="0">
                          <a:latin typeface=" Segoe UI"/>
                        </a:rPr>
                        <a:t>Базовый вариант, </a:t>
                      </a:r>
                      <a:r>
                        <a:rPr lang="ru-RU" dirty="0" err="1">
                          <a:latin typeface=" Segoe UI"/>
                        </a:rPr>
                        <a:t>тыс.т</a:t>
                      </a:r>
                      <a:endParaRPr lang="ru-RU" dirty="0">
                        <a:latin typeface=" Segoe U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 Segoe UI"/>
                        </a:rPr>
                        <a:t>36 067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262795"/>
                  </a:ext>
                </a:extLst>
              </a:tr>
              <a:tr h="273949">
                <a:tc>
                  <a:txBody>
                    <a:bodyPr/>
                    <a:lstStyle/>
                    <a:p>
                      <a:r>
                        <a:rPr lang="ru-RU" dirty="0">
                          <a:latin typeface=" Segoe UI"/>
                        </a:rPr>
                        <a:t>Базовый вариант + ГТМ, </a:t>
                      </a:r>
                      <a:r>
                        <a:rPr lang="ru-RU" dirty="0" err="1">
                          <a:latin typeface=" Segoe UI"/>
                        </a:rPr>
                        <a:t>тыс.т</a:t>
                      </a:r>
                      <a:endParaRPr lang="ru-RU" dirty="0">
                        <a:latin typeface=" Segoe U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 Segoe UI"/>
                        </a:rPr>
                        <a:t>36 667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12998"/>
                  </a:ext>
                </a:extLst>
              </a:tr>
              <a:tr h="273949">
                <a:tc>
                  <a:txBody>
                    <a:bodyPr/>
                    <a:lstStyle/>
                    <a:p>
                      <a:r>
                        <a:rPr lang="ru-RU" dirty="0">
                          <a:latin typeface=" Segoe UI"/>
                        </a:rPr>
                        <a:t>Дополнительная добыча, </a:t>
                      </a:r>
                      <a:r>
                        <a:rPr lang="ru-RU" dirty="0" err="1">
                          <a:latin typeface=" Segoe UI"/>
                        </a:rPr>
                        <a:t>тыс.т</a:t>
                      </a:r>
                      <a:endParaRPr lang="ru-RU" dirty="0">
                        <a:latin typeface=" Segoe U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 Segoe UI"/>
                        </a:rPr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78314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673" t="1625" r="911" b="2217"/>
          <a:stretch/>
        </p:blipFill>
        <p:spPr>
          <a:xfrm>
            <a:off x="29858" y="1631947"/>
            <a:ext cx="2552855" cy="12913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1094" t="2388" r="1196" b="1799"/>
          <a:stretch/>
        </p:blipFill>
        <p:spPr>
          <a:xfrm>
            <a:off x="2634965" y="1631947"/>
            <a:ext cx="2556588" cy="12950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393" y="2962262"/>
            <a:ext cx="2572630" cy="131990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998" t="2633" r="1078" b="1546"/>
          <a:stretch/>
        </p:blipFill>
        <p:spPr>
          <a:xfrm>
            <a:off x="26125" y="2986752"/>
            <a:ext cx="2564053" cy="1287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92592"/>
            <a:ext cx="2606355" cy="12952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658" y="4292592"/>
            <a:ext cx="2580790" cy="12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61172"/>
              </p:ext>
            </p:extLst>
          </p:nvPr>
        </p:nvGraphicFramePr>
        <p:xfrm>
          <a:off x="5868978" y="1240491"/>
          <a:ext cx="6118807" cy="4682550"/>
        </p:xfrm>
        <a:graphic>
          <a:graphicData uri="http://schemas.openxmlformats.org/drawingml/2006/table">
            <a:tbl>
              <a:tblPr/>
              <a:tblGrid>
                <a:gridCol w="3807551">
                  <a:extLst>
                    <a:ext uri="{9D8B030D-6E8A-4147-A177-3AD203B41FA5}">
                      <a16:colId xmlns:a16="http://schemas.microsoft.com/office/drawing/2014/main" val="3548123314"/>
                    </a:ext>
                  </a:extLst>
                </a:gridCol>
                <a:gridCol w="864942">
                  <a:extLst>
                    <a:ext uri="{9D8B030D-6E8A-4147-A177-3AD203B41FA5}">
                      <a16:colId xmlns:a16="http://schemas.microsoft.com/office/drawing/2014/main" val="3686613261"/>
                    </a:ext>
                  </a:extLst>
                </a:gridCol>
                <a:gridCol w="1446314">
                  <a:extLst>
                    <a:ext uri="{9D8B030D-6E8A-4147-A177-3AD203B41FA5}">
                      <a16:colId xmlns:a16="http://schemas.microsoft.com/office/drawing/2014/main" val="2470046217"/>
                    </a:ext>
                  </a:extLst>
                </a:gridCol>
              </a:tblGrid>
              <a:tr h="22102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 Segoe UI"/>
                        </a:rPr>
                        <a:t>ЭКОНОМИЧЕСКИЕ ПОКАЗАТЕЛИ ЗА ПЕРИОД</a:t>
                      </a:r>
                      <a:r>
                        <a:rPr lang="ru-RU" sz="12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 Segoe UI"/>
                        </a:rPr>
                        <a:t> 2025-2030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055461"/>
                  </a:ext>
                </a:extLst>
              </a:tr>
              <a:tr h="25786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 Показатель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Ед. изм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НДД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94186"/>
                  </a:ext>
                </a:extLst>
              </a:tr>
              <a:tr h="23422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 Сценарные условия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71510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Версия макропараметров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дата</a:t>
                      </a: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05.06.2025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37748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Средняя цена нефти </a:t>
                      </a:r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Brent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(номинальная)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$/барр</a:t>
                      </a: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55,1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762977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Средняя цена нефти Urals (номинальная)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$/барр</a:t>
                      </a: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44,6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04946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Ставка дисконтирования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%</a:t>
                      </a: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20,0%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45810"/>
                  </a:ext>
                </a:extLst>
              </a:tr>
              <a:tr h="246117">
                <a:tc gridSpan="3">
                  <a:txBody>
                    <a:bodyPr/>
                    <a:lstStyle/>
                    <a:p>
                      <a:pPr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 Экономические показатели (от дополнительной добычи)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499834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Валовая выручка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21 861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333064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Операционные затраты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914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329168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Налог на Дополнительный Доход (НДД)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 Segoe UI"/>
                        </a:rPr>
                        <a:t>649 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7688" marR="69191" marT="76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501854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EBITDA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21 212 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571290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Налогооблагаемая прибыль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21 212 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61271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Налог на прибыль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5 303 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63973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Чистая прибыль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14 995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320931"/>
                  </a:ext>
                </a:extLst>
              </a:tr>
              <a:tr h="246117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Чистый денежный поток (ЧДП)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6 911 </a:t>
                      </a: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34043"/>
                  </a:ext>
                </a:extLst>
              </a:tr>
              <a:tr h="257864">
                <a:tc gridSpan="3"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Показатели эффективности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3798"/>
                  </a:ext>
                </a:extLst>
              </a:tr>
              <a:tr h="512054">
                <a:tc>
                  <a:txBody>
                    <a:bodyPr/>
                    <a:lstStyle/>
                    <a:p>
                      <a:pPr marL="84138" indent="0" algn="l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C20937"/>
                          </a:solidFill>
                          <a:effectLst/>
                          <a:latin typeface=" Segoe UI"/>
                        </a:rPr>
                        <a:t>NPV (</a:t>
                      </a:r>
                      <a:r>
                        <a:rPr lang="ru-RU" sz="1600" b="1" i="0" u="none" strike="noStrike" dirty="0">
                          <a:solidFill>
                            <a:srgbClr val="C20937"/>
                          </a:solidFill>
                          <a:effectLst/>
                          <a:latin typeface=" Segoe UI"/>
                        </a:rPr>
                        <a:t>Диск. поток наличности)</a:t>
                      </a:r>
                    </a:p>
                  </a:txBody>
                  <a:tcPr marL="44301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 err="1">
                          <a:solidFill>
                            <a:srgbClr val="C20937"/>
                          </a:solidFill>
                          <a:effectLst/>
                          <a:latin typeface=" Segoe UI"/>
                        </a:rPr>
                        <a:t>млн.руб</a:t>
                      </a:r>
                      <a:endParaRPr lang="ru-RU" sz="1400" b="1" i="0" u="none" strike="noStrike" dirty="0">
                        <a:solidFill>
                          <a:srgbClr val="C20937"/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 Segoe UI"/>
                        </a:rPr>
                        <a:t>5 137</a:t>
                      </a:r>
                      <a:endParaRPr lang="ru-RU" sz="20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 Segoe UI"/>
                      </a:endParaRPr>
                    </a:p>
                  </a:txBody>
                  <a:tcPr marL="0" marR="4430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32655"/>
                  </a:ext>
                </a:extLst>
              </a:tr>
            </a:tbl>
          </a:graphicData>
        </a:graphic>
      </p:graphicFrame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1137175" y="385996"/>
            <a:ext cx="9145016" cy="867930"/>
          </a:xfr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ОЦЕНКА ЭКОНОМИЧЕСКОЙ ЭФФЕКТИВНОСТИ ПРОЕКТА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27059" y="5522931"/>
            <a:ext cx="52466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8600" indent="-228600" algn="l" defTabSz="914400" rtl="0" eaLnBrk="0" latin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ru-RU" sz="10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*Ставка чел/час (ПТД, ПЗ, Мониторинг месторождений) = </a:t>
            </a:r>
            <a:r>
              <a:rPr lang="ru-RU" sz="1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2165 </a:t>
            </a:r>
            <a:r>
              <a:rPr lang="ru-RU" sz="100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руб</a:t>
            </a:r>
            <a:r>
              <a:rPr lang="ru-RU" sz="1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/час. (Информация с портала Общества)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872376"/>
              </p:ext>
            </p:extLst>
          </p:nvPr>
        </p:nvGraphicFramePr>
        <p:xfrm>
          <a:off x="127060" y="1240491"/>
          <a:ext cx="524660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25">
                  <a:extLst>
                    <a:ext uri="{9D8B030D-6E8A-4147-A177-3AD203B41FA5}">
                      <a16:colId xmlns:a16="http://schemas.microsoft.com/office/drawing/2014/main" val="2834530259"/>
                    </a:ext>
                  </a:extLst>
                </a:gridCol>
                <a:gridCol w="1404889">
                  <a:extLst>
                    <a:ext uri="{9D8B030D-6E8A-4147-A177-3AD203B41FA5}">
                      <a16:colId xmlns:a16="http://schemas.microsoft.com/office/drawing/2014/main" val="3991232637"/>
                    </a:ext>
                  </a:extLst>
                </a:gridCol>
                <a:gridCol w="1404889">
                  <a:extLst>
                    <a:ext uri="{9D8B030D-6E8A-4147-A177-3AD203B41FA5}">
                      <a16:colId xmlns:a16="http://schemas.microsoft.com/office/drawing/2014/main" val="75856200"/>
                    </a:ext>
                  </a:extLst>
                </a:gridCol>
              </a:tblGrid>
              <a:tr h="46546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Этап</a:t>
                      </a:r>
                      <a:endParaRPr lang="ru-RU" sz="11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Время без Машинного обучения (мин)</a:t>
                      </a:r>
                      <a:endParaRPr lang="ru-RU" sz="11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Время с Машинным обучением (мин)</a:t>
                      </a:r>
                      <a:endParaRPr lang="ru-RU" sz="11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784492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Подготовка данных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89922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Поскважинный</a:t>
                      </a:r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анализ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1440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132935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Загрузка данных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02426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Анализ результата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089926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Подбор ГТМ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15080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Итого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2165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34321"/>
                  </a:ext>
                </a:extLst>
              </a:tr>
              <a:tr h="2028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b="1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ЭКОНОМИЯ ВРЕМЕНИ</a:t>
                      </a:r>
                      <a:endParaRPr lang="ru-RU" sz="11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2080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7949"/>
                  </a:ext>
                </a:extLst>
              </a:tr>
              <a:tr h="20289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Экономический расчет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115193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127061" y="3907491"/>
          <a:ext cx="5246603" cy="161544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670338">
                  <a:extLst>
                    <a:ext uri="{9D8B030D-6E8A-4147-A177-3AD203B41FA5}">
                      <a16:colId xmlns:a16="http://schemas.microsoft.com/office/drawing/2014/main" val="871504195"/>
                    </a:ext>
                  </a:extLst>
                </a:gridCol>
                <a:gridCol w="715253">
                  <a:extLst>
                    <a:ext uri="{9D8B030D-6E8A-4147-A177-3AD203B41FA5}">
                      <a16:colId xmlns:a16="http://schemas.microsoft.com/office/drawing/2014/main" val="443978734"/>
                    </a:ext>
                  </a:extLst>
                </a:gridCol>
                <a:gridCol w="715253">
                  <a:extLst>
                    <a:ext uri="{9D8B030D-6E8A-4147-A177-3AD203B41FA5}">
                      <a16:colId xmlns:a16="http://schemas.microsoft.com/office/drawing/2014/main" val="1802476500"/>
                    </a:ext>
                  </a:extLst>
                </a:gridCol>
                <a:gridCol w="715253">
                  <a:extLst>
                    <a:ext uri="{9D8B030D-6E8A-4147-A177-3AD203B41FA5}">
                      <a16:colId xmlns:a16="http://schemas.microsoft.com/office/drawing/2014/main" val="1659160029"/>
                    </a:ext>
                  </a:extLst>
                </a:gridCol>
                <a:gridCol w="715253">
                  <a:extLst>
                    <a:ext uri="{9D8B030D-6E8A-4147-A177-3AD203B41FA5}">
                      <a16:colId xmlns:a16="http://schemas.microsoft.com/office/drawing/2014/main" val="1873951827"/>
                    </a:ext>
                  </a:extLst>
                </a:gridCol>
                <a:gridCol w="715253">
                  <a:extLst>
                    <a:ext uri="{9D8B030D-6E8A-4147-A177-3AD203B41FA5}">
                      <a16:colId xmlns:a16="http://schemas.microsoft.com/office/drawing/2014/main" val="968761939"/>
                    </a:ext>
                  </a:extLst>
                </a:gridCol>
              </a:tblGrid>
              <a:tr h="4871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Ставка*</a:t>
                      </a:r>
                    </a:p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(руб.)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Время (мин.)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За месяц 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руб.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За год (руб.)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Выгода (руб.)</a:t>
                      </a:r>
                      <a:endParaRPr lang="ru-RU" sz="1100" b="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1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965946"/>
                  </a:ext>
                </a:extLst>
              </a:tr>
              <a:tr h="3658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Время без Машинного обучения (мин)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2165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2 165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78 120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937 445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353221"/>
                  </a:ext>
                </a:extLst>
              </a:tr>
              <a:tr h="352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Время с Машинным обучением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2165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3 067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100" kern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36 805</a:t>
                      </a:r>
                      <a:endParaRPr lang="ru-RU" sz="11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12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900 640</a:t>
                      </a:r>
                      <a:endParaRPr lang="ru-RU" sz="1200" b="1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81489"/>
                  </a:ext>
                </a:extLst>
              </a:tr>
            </a:tbl>
          </a:graphicData>
        </a:graphic>
      </p:graphicFrame>
      <p:sp>
        <p:nvSpPr>
          <p:cNvPr id="8" name="Прямоугольник 2"/>
          <p:cNvSpPr/>
          <p:nvPr/>
        </p:nvSpPr>
        <p:spPr>
          <a:xfrm>
            <a:off x="561705" y="5923041"/>
            <a:ext cx="4811957" cy="930881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ru-RU" altLang="ru-RU" sz="1600" dirty="0">
                <a:latin typeface=" Segoe UI"/>
                <a:cs typeface="Segoe UI" panose="020B0502040204020203" pitchFamily="34" charset="0"/>
              </a:rPr>
              <a:t>Экономический эффект за счет автоматизации подбора ГТМ </a:t>
            </a:r>
          </a:p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ru-RU" altLang="ru-RU" sz="2000" b="1" dirty="0">
                <a:solidFill>
                  <a:schemeClr val="accent6">
                    <a:lumMod val="50000"/>
                  </a:schemeClr>
                </a:solidFill>
                <a:latin typeface=" Segoe UI"/>
                <a:cs typeface="Segoe UI" panose="020B0502040204020203" pitchFamily="34" charset="0"/>
              </a:rPr>
              <a:t>900 </a:t>
            </a:r>
            <a:r>
              <a:rPr lang="ru-RU" altLang="ru-RU" sz="2000" b="1" dirty="0" err="1">
                <a:solidFill>
                  <a:schemeClr val="accent6">
                    <a:lumMod val="50000"/>
                  </a:schemeClr>
                </a:solidFill>
                <a:latin typeface=" Segoe UI"/>
                <a:cs typeface="Segoe UI" panose="020B0502040204020203" pitchFamily="34" charset="0"/>
              </a:rPr>
              <a:t>тыс.руб</a:t>
            </a:r>
            <a:r>
              <a:rPr lang="ru-RU" altLang="ru-RU" sz="2000" b="1" dirty="0">
                <a:solidFill>
                  <a:schemeClr val="accent6">
                    <a:lumMod val="50000"/>
                  </a:schemeClr>
                </a:solidFill>
                <a:latin typeface=" Segoe UI"/>
                <a:cs typeface="Segoe UI" panose="020B0502040204020203" pitchFamily="34" charset="0"/>
              </a:rPr>
              <a:t>/год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0C6AA69-EA98-41DF-9E3A-53C06E3F34CC}"/>
              </a:ext>
            </a:extLst>
          </p:cNvPr>
          <p:cNvSpPr/>
          <p:nvPr/>
        </p:nvSpPr>
        <p:spPr>
          <a:xfrm rot="5400000">
            <a:off x="2886723" y="3947430"/>
            <a:ext cx="5485147" cy="61677"/>
          </a:xfrm>
          <a:prstGeom prst="rect">
            <a:avLst/>
          </a:prstGeom>
          <a:gradFill flip="none" rotWithShape="1">
            <a:gsLst>
              <a:gs pos="0">
                <a:srgbClr val="FED104">
                  <a:tint val="66000"/>
                  <a:satMod val="160000"/>
                </a:srgbClr>
              </a:gs>
              <a:gs pos="50000">
                <a:srgbClr val="FED104">
                  <a:tint val="44500"/>
                  <a:satMod val="160000"/>
                </a:srgbClr>
              </a:gs>
              <a:gs pos="100000">
                <a:srgbClr val="FED1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Прямоугольник 2"/>
          <p:cNvSpPr/>
          <p:nvPr/>
        </p:nvSpPr>
        <p:spPr>
          <a:xfrm>
            <a:off x="5868978" y="5927119"/>
            <a:ext cx="6118807" cy="930881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ru-RU" altLang="ru-RU" sz="1600" dirty="0">
                <a:latin typeface=" Segoe UI"/>
                <a:cs typeface="Segoe UI" panose="020B0502040204020203" pitchFamily="34" charset="0"/>
              </a:rPr>
              <a:t>Экономический эффект за счет программы ГТМ за период 2025-2030 гг. составит </a:t>
            </a:r>
          </a:p>
          <a:p>
            <a:pPr algn="ctr">
              <a:spcBef>
                <a:spcPts val="300"/>
              </a:spcBef>
              <a:buClr>
                <a:schemeClr val="tx1"/>
              </a:buClr>
              <a:defRPr/>
            </a:pPr>
            <a:r>
              <a:rPr lang="ru-RU" altLang="ru-RU" sz="2000" b="1" dirty="0">
                <a:solidFill>
                  <a:schemeClr val="accent6">
                    <a:lumMod val="50000"/>
                  </a:schemeClr>
                </a:solidFill>
                <a:latin typeface=" Segoe UI"/>
                <a:cs typeface="Segoe UI" panose="020B0502040204020203" pitchFamily="34" charset="0"/>
              </a:rPr>
              <a:t>5,1 </a:t>
            </a:r>
            <a:r>
              <a:rPr lang="ru-RU" altLang="ru-RU" sz="2000" b="1" dirty="0" err="1">
                <a:solidFill>
                  <a:schemeClr val="accent6">
                    <a:lumMod val="50000"/>
                  </a:schemeClr>
                </a:solidFill>
                <a:latin typeface=" Segoe UI"/>
                <a:cs typeface="Segoe UI" panose="020B0502040204020203" pitchFamily="34" charset="0"/>
              </a:rPr>
              <a:t>млрд.руб</a:t>
            </a:r>
            <a:endParaRPr lang="ru-RU" altLang="ru-RU" sz="2000" b="1" dirty="0">
              <a:solidFill>
                <a:schemeClr val="accent6">
                  <a:lumMod val="50000"/>
                </a:schemeClr>
              </a:solidFill>
              <a:latin typeface=" Segoe U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5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/>
          <p:cNvGrpSpPr/>
          <p:nvPr/>
        </p:nvGrpSpPr>
        <p:grpSpPr>
          <a:xfrm>
            <a:off x="6661892" y="1092553"/>
            <a:ext cx="1491670" cy="543024"/>
            <a:chOff x="8960489" y="1049188"/>
            <a:chExt cx="1491670" cy="543024"/>
          </a:xfrm>
        </p:grpSpPr>
        <p:sp>
          <p:nvSpPr>
            <p:cNvPr id="28" name="Пятиугольник 27"/>
            <p:cNvSpPr/>
            <p:nvPr/>
          </p:nvSpPr>
          <p:spPr>
            <a:xfrm>
              <a:off x="8960489" y="1056161"/>
              <a:ext cx="538844" cy="536051"/>
            </a:xfrm>
            <a:prstGeom prst="homePlate">
              <a:avLst>
                <a:gd name="adj" fmla="val 29659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 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960489" y="1049188"/>
              <a:ext cx="4395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 Segoe UI"/>
                </a:rPr>
                <a:t>III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69198" y="1097985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1" dirty="0">
                  <a:latin typeface=" Segoe UI"/>
                </a:rPr>
                <a:t>12.2025 </a:t>
              </a:r>
              <a:endParaRPr lang="en-US" sz="1600" b="1" dirty="0">
                <a:latin typeface=" Segoe UI"/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3748862" y="1089160"/>
            <a:ext cx="1748420" cy="548364"/>
            <a:chOff x="5812405" y="1045023"/>
            <a:chExt cx="1748420" cy="548364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5812405" y="1045023"/>
              <a:ext cx="538844" cy="548364"/>
              <a:chOff x="5812405" y="1045023"/>
              <a:chExt cx="538844" cy="548364"/>
            </a:xfrm>
          </p:grpSpPr>
          <p:sp>
            <p:nvSpPr>
              <p:cNvPr id="27" name="Пятиугольник 26"/>
              <p:cNvSpPr/>
              <p:nvPr/>
            </p:nvSpPr>
            <p:spPr>
              <a:xfrm>
                <a:off x="5812405" y="1057336"/>
                <a:ext cx="538844" cy="536051"/>
              </a:xfrm>
              <a:prstGeom prst="homePlate">
                <a:avLst>
                  <a:gd name="adj" fmla="val 29659"/>
                </a:avLst>
              </a:prstGeom>
              <a:solidFill>
                <a:srgbClr val="3DC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 Segoe UI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60562" y="1045023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 Segoe UI"/>
                  </a:rPr>
                  <a:t>II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6350237" y="1103835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1" dirty="0">
                  <a:latin typeface=" Segoe UI"/>
                </a:rPr>
                <a:t>18.06.2025</a:t>
              </a:r>
              <a:endParaRPr lang="en-US" sz="1600" b="1" dirty="0">
                <a:latin typeface=" Segoe UI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632150" y="1074274"/>
            <a:ext cx="1722081" cy="536051"/>
            <a:chOff x="2695693" y="1030137"/>
            <a:chExt cx="1722081" cy="536051"/>
          </a:xfrm>
        </p:grpSpPr>
        <p:sp>
          <p:nvSpPr>
            <p:cNvPr id="29" name="Пятиугольник 28"/>
            <p:cNvSpPr/>
            <p:nvPr/>
          </p:nvSpPr>
          <p:spPr>
            <a:xfrm>
              <a:off x="2695693" y="1030137"/>
              <a:ext cx="538844" cy="536051"/>
            </a:xfrm>
            <a:prstGeom prst="homePlate">
              <a:avLst>
                <a:gd name="adj" fmla="val 29659"/>
              </a:avLst>
            </a:prstGeom>
            <a:solidFill>
              <a:srgbClr val="7CE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 Segoe U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85874" y="1035658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 Segoe UI"/>
                </a:rPr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07186" y="1085640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b="1" dirty="0">
                  <a:latin typeface=" Segoe UI"/>
                </a:rPr>
                <a:t>27.02.2025</a:t>
              </a:r>
              <a:endParaRPr lang="en-US" sz="1600" b="1" dirty="0">
                <a:latin typeface=" Segoe UI"/>
              </a:endParaRPr>
            </a:p>
          </p:txBody>
        </p:sp>
      </p:grpSp>
      <p:sp>
        <p:nvSpPr>
          <p:cNvPr id="2" name="Пятиугольник 1"/>
          <p:cNvSpPr/>
          <p:nvPr/>
        </p:nvSpPr>
        <p:spPr>
          <a:xfrm>
            <a:off x="12949" y="1483892"/>
            <a:ext cx="12192000" cy="1071154"/>
          </a:xfrm>
          <a:prstGeom prst="homePlate">
            <a:avLst/>
          </a:prstGeom>
          <a:gradFill flip="none" rotWithShape="1">
            <a:gsLst>
              <a:gs pos="0">
                <a:srgbClr val="90F4E8"/>
              </a:gs>
              <a:gs pos="64000">
                <a:srgbClr val="00B0F0"/>
              </a:gs>
            </a:gsLst>
            <a:lin ang="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sp>
        <p:nvSpPr>
          <p:cNvPr id="64" name="Шеврон 63"/>
          <p:cNvSpPr/>
          <p:nvPr/>
        </p:nvSpPr>
        <p:spPr>
          <a:xfrm>
            <a:off x="9210696" y="1479905"/>
            <a:ext cx="618279" cy="1119794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Шеврон 62"/>
          <p:cNvSpPr/>
          <p:nvPr/>
        </p:nvSpPr>
        <p:spPr>
          <a:xfrm>
            <a:off x="10053806" y="1494147"/>
            <a:ext cx="618279" cy="1040765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Шеврон 61"/>
          <p:cNvSpPr/>
          <p:nvPr/>
        </p:nvSpPr>
        <p:spPr>
          <a:xfrm>
            <a:off x="9735094" y="1493203"/>
            <a:ext cx="618279" cy="1085246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Параллелограмм 38"/>
          <p:cNvSpPr/>
          <p:nvPr/>
        </p:nvSpPr>
        <p:spPr>
          <a:xfrm>
            <a:off x="8373927" y="1500933"/>
            <a:ext cx="2116974" cy="532754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Группа 19"/>
          <p:cNvGrpSpPr/>
          <p:nvPr/>
        </p:nvGrpSpPr>
        <p:grpSpPr>
          <a:xfrm>
            <a:off x="4038293" y="1656618"/>
            <a:ext cx="1587937" cy="1587937"/>
            <a:chOff x="2298470" y="2623737"/>
            <a:chExt cx="1763485" cy="1763485"/>
          </a:xfrm>
        </p:grpSpPr>
        <p:sp>
          <p:nvSpPr>
            <p:cNvPr id="21" name="Овал 20"/>
            <p:cNvSpPr/>
            <p:nvPr/>
          </p:nvSpPr>
          <p:spPr>
            <a:xfrm>
              <a:off x="2408060" y="2699714"/>
              <a:ext cx="1544306" cy="157382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 Segoe UI"/>
              </a:endParaRPr>
            </a:p>
          </p:txBody>
        </p:sp>
        <p:sp>
          <p:nvSpPr>
            <p:cNvPr id="22" name="Кольцо 21"/>
            <p:cNvSpPr/>
            <p:nvPr/>
          </p:nvSpPr>
          <p:spPr>
            <a:xfrm>
              <a:off x="2298470" y="2623737"/>
              <a:ext cx="1763485" cy="1763485"/>
            </a:xfrm>
            <a:prstGeom prst="donut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 Segoe UI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7027779" y="1439826"/>
            <a:ext cx="1587937" cy="1587937"/>
            <a:chOff x="2298470" y="2623737"/>
            <a:chExt cx="1763485" cy="1763485"/>
          </a:xfrm>
        </p:grpSpPr>
        <p:sp>
          <p:nvSpPr>
            <p:cNvPr id="24" name="Овал 23"/>
            <p:cNvSpPr/>
            <p:nvPr/>
          </p:nvSpPr>
          <p:spPr>
            <a:xfrm>
              <a:off x="2408060" y="2699714"/>
              <a:ext cx="1544306" cy="157382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 Segoe UI"/>
              </a:endParaRPr>
            </a:p>
          </p:txBody>
        </p:sp>
        <p:sp>
          <p:nvSpPr>
            <p:cNvPr id="25" name="Кольцо 24"/>
            <p:cNvSpPr/>
            <p:nvPr/>
          </p:nvSpPr>
          <p:spPr>
            <a:xfrm>
              <a:off x="2298470" y="2623737"/>
              <a:ext cx="1763485" cy="1763485"/>
            </a:xfrm>
            <a:prstGeom prst="donut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 Segoe UI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23134" y="3370379"/>
            <a:ext cx="2799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cap="all" dirty="0">
                <a:latin typeface=" Segoe UI"/>
              </a:rPr>
              <a:t>Построение </a:t>
            </a:r>
          </a:p>
          <a:p>
            <a:pPr algn="ctr"/>
            <a:r>
              <a:rPr lang="ru-RU" sz="1600" b="1" cap="all" dirty="0">
                <a:latin typeface=" Segoe UI"/>
              </a:rPr>
              <a:t>модели </a:t>
            </a:r>
          </a:p>
          <a:p>
            <a:pPr algn="ctr"/>
            <a:r>
              <a:rPr lang="ru-RU" sz="1600" b="1" cap="all" dirty="0">
                <a:latin typeface=" Segoe UI"/>
              </a:rPr>
              <a:t>машинного обучения</a:t>
            </a:r>
            <a:endParaRPr lang="en-US" sz="1600" b="1" cap="all" dirty="0">
              <a:latin typeface=" Segoe U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7214" y="3171094"/>
            <a:ext cx="1915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cap="all" dirty="0">
                <a:latin typeface=" Segoe UI"/>
              </a:rPr>
              <a:t>Разработка ПО</a:t>
            </a:r>
            <a:endParaRPr lang="en-US" sz="1600" b="1" cap="all" dirty="0">
              <a:latin typeface=" Segoe UI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949459" y="1864556"/>
            <a:ext cx="1587937" cy="2322769"/>
            <a:chOff x="2122216" y="1415919"/>
            <a:chExt cx="1587937" cy="2322769"/>
          </a:xfrm>
        </p:grpSpPr>
        <p:grpSp>
          <p:nvGrpSpPr>
            <p:cNvPr id="12" name="Группа 11"/>
            <p:cNvGrpSpPr/>
            <p:nvPr/>
          </p:nvGrpSpPr>
          <p:grpSpPr>
            <a:xfrm>
              <a:off x="2122216" y="1415919"/>
              <a:ext cx="1587937" cy="1587937"/>
              <a:chOff x="2317671" y="2526195"/>
              <a:chExt cx="1763485" cy="1763485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408060" y="2699714"/>
                <a:ext cx="1544306" cy="1573829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 Segoe UI"/>
                </a:endParaRPr>
              </a:p>
            </p:txBody>
          </p:sp>
          <p:sp>
            <p:nvSpPr>
              <p:cNvPr id="3" name="Кольцо 2"/>
              <p:cNvSpPr/>
              <p:nvPr/>
            </p:nvSpPr>
            <p:spPr>
              <a:xfrm>
                <a:off x="2317671" y="2526195"/>
                <a:ext cx="1763485" cy="1763485"/>
              </a:xfrm>
              <a:prstGeom prst="donut">
                <a:avLst>
                  <a:gd name="adj" fmla="val 10185"/>
                </a:avLst>
              </a:prstGeom>
              <a:solidFill>
                <a:srgbClr val="FFC000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 Segoe UI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275816" y="3153913"/>
              <a:ext cx="12807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cap="all" dirty="0">
                  <a:latin typeface=" Segoe UI"/>
                </a:rPr>
                <a:t>Разведка</a:t>
              </a:r>
            </a:p>
            <a:p>
              <a:pPr algn="ctr"/>
              <a:r>
                <a:rPr lang="ru-RU" sz="1600" b="1" cap="all" dirty="0">
                  <a:latin typeface=" Segoe UI"/>
                </a:rPr>
                <a:t>данных</a:t>
              </a:r>
              <a:endParaRPr lang="en-US" sz="1600" b="1" cap="all" dirty="0">
                <a:latin typeface=" Segoe UI"/>
              </a:endParaRPr>
            </a:p>
          </p:txBody>
        </p:sp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2299" y="1724588"/>
              <a:ext cx="938762" cy="938762"/>
            </a:xfrm>
            <a:prstGeom prst="rect">
              <a:avLst/>
            </a:prstGeom>
          </p:spPr>
        </p:pic>
      </p:grpSp>
      <p:pic>
        <p:nvPicPr>
          <p:cNvPr id="46" name="Рисунок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24" y="2021316"/>
            <a:ext cx="948770" cy="94877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596" y="1752315"/>
            <a:ext cx="1018753" cy="101875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17321" y="4178926"/>
            <a:ext cx="305221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Сбор данных по скважинам </a:t>
            </a:r>
            <a:r>
              <a:rPr lang="ru-RU" sz="1600" spc="50" dirty="0" err="1">
                <a:latin typeface=" Segoe UI"/>
              </a:rPr>
              <a:t>Ванкорского</a:t>
            </a:r>
            <a:r>
              <a:rPr lang="ru-RU" sz="1600" spc="50" dirty="0">
                <a:latin typeface=" Segoe UI"/>
              </a:rPr>
              <a:t> м-я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Проведение кластеризации для получения групп скважин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Анализ значимых показателей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7463" y="4178926"/>
            <a:ext cx="299069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Разработка архитектуры модели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Формирование размеченных данных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Обучение модели и настройка </a:t>
            </a:r>
            <a:r>
              <a:rPr lang="ru-RU" sz="1600" spc="50" dirty="0" err="1">
                <a:latin typeface=" Segoe UI"/>
              </a:rPr>
              <a:t>гиперпараметров</a:t>
            </a:r>
            <a:endParaRPr lang="ru-RU" sz="1600" spc="50" dirty="0">
              <a:latin typeface=" Segoe UI"/>
            </a:endParaRP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Тестирование модели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3222" y="3602550"/>
            <a:ext cx="318430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Сбор требований к ПО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Разработка прототипа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Развертывание программы на сервере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Внедрение в рабочие процессы</a:t>
            </a:r>
          </a:p>
        </p:txBody>
      </p:sp>
      <p:sp>
        <p:nvSpPr>
          <p:cNvPr id="37" name="Rectangle 2"/>
          <p:cNvSpPr txBox="1">
            <a:spLocks/>
          </p:cNvSpPr>
          <p:nvPr/>
        </p:nvSpPr>
        <p:spPr>
          <a:xfrm>
            <a:off x="1146995" y="391780"/>
            <a:ext cx="798827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ДОРОЖНАЯ КАРТА ПРОЕКТА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>
            <a:off x="5329031" y="1440355"/>
            <a:ext cx="832699" cy="842931"/>
            <a:chOff x="6724564" y="1371345"/>
            <a:chExt cx="832699" cy="842931"/>
          </a:xfrm>
          <a:gradFill>
            <a:gsLst>
              <a:gs pos="43000">
                <a:schemeClr val="accent4">
                  <a:lumMod val="20000"/>
                  <a:lumOff val="80000"/>
                </a:schemeClr>
              </a:gs>
              <a:gs pos="17000">
                <a:srgbClr val="92D050"/>
              </a:gs>
              <a:gs pos="61000">
                <a:srgbClr val="92D050"/>
              </a:gs>
              <a:gs pos="83000">
                <a:srgbClr val="3D954E"/>
              </a:gs>
              <a:gs pos="100000">
                <a:srgbClr val="92D050"/>
              </a:gs>
            </a:gsLst>
            <a:lin ang="10800000" scaled="0"/>
          </a:gradFill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67FCE99B-97D8-4B8C-8EB7-6A16C16F0B55}"/>
                </a:ext>
              </a:extLst>
            </p:cNvPr>
            <p:cNvCxnSpPr/>
            <p:nvPr/>
          </p:nvCxnSpPr>
          <p:spPr>
            <a:xfrm>
              <a:off x="6724564" y="1424194"/>
              <a:ext cx="5373" cy="790082"/>
            </a:xfrm>
            <a:prstGeom prst="line">
              <a:avLst/>
            </a:prstGeom>
            <a:grpFill/>
            <a:ln w="38100">
              <a:solidFill>
                <a:srgbClr val="3E78A8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Волна 8">
              <a:extLst>
                <a:ext uri="{FF2B5EF4-FFF2-40B4-BE49-F238E27FC236}">
                  <a16:creationId xmlns:a16="http://schemas.microsoft.com/office/drawing/2014/main" id="{FEDE4742-7AC5-4A95-B19D-BF9331DB0989}"/>
                </a:ext>
              </a:extLst>
            </p:cNvPr>
            <p:cNvSpPr/>
            <p:nvPr/>
          </p:nvSpPr>
          <p:spPr>
            <a:xfrm>
              <a:off x="6728126" y="1371345"/>
              <a:ext cx="829137" cy="529096"/>
            </a:xfrm>
            <a:prstGeom prst="wave">
              <a:avLst/>
            </a:prstGeom>
            <a:grpFill/>
            <a:ln>
              <a:solidFill>
                <a:srgbClr val="3E78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530067" y="3042339"/>
            <a:ext cx="2399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b="1" cap="all" dirty="0">
                <a:latin typeface=" Segoe UI"/>
              </a:rPr>
              <a:t>Планы на будущее</a:t>
            </a:r>
            <a:endParaRPr lang="en-US" sz="1600" b="1" cap="all" dirty="0">
              <a:latin typeface=" Segoe UI"/>
            </a:endParaRPr>
          </a:p>
        </p:txBody>
      </p:sp>
      <p:sp>
        <p:nvSpPr>
          <p:cNvPr id="66" name="Шеврон 65"/>
          <p:cNvSpPr/>
          <p:nvPr/>
        </p:nvSpPr>
        <p:spPr>
          <a:xfrm>
            <a:off x="11281850" y="1483892"/>
            <a:ext cx="618279" cy="1052901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Шеврон 59"/>
          <p:cNvSpPr/>
          <p:nvPr/>
        </p:nvSpPr>
        <p:spPr>
          <a:xfrm>
            <a:off x="11477823" y="1498589"/>
            <a:ext cx="637425" cy="1040668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Шеврон 60"/>
          <p:cNvSpPr/>
          <p:nvPr/>
        </p:nvSpPr>
        <p:spPr>
          <a:xfrm>
            <a:off x="11021678" y="1491192"/>
            <a:ext cx="618279" cy="1040765"/>
          </a:xfrm>
          <a:prstGeom prst="chevron">
            <a:avLst>
              <a:gd name="adj" fmla="val 84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9935979" y="1277597"/>
            <a:ext cx="1587937" cy="1587937"/>
            <a:chOff x="2298470" y="2623737"/>
            <a:chExt cx="1763485" cy="1763485"/>
          </a:xfrm>
        </p:grpSpPr>
        <p:sp>
          <p:nvSpPr>
            <p:cNvPr id="52" name="Овал 51"/>
            <p:cNvSpPr/>
            <p:nvPr/>
          </p:nvSpPr>
          <p:spPr>
            <a:xfrm>
              <a:off x="2408060" y="2699714"/>
              <a:ext cx="1544306" cy="1573829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 Segoe UI"/>
              </a:endParaRPr>
            </a:p>
          </p:txBody>
        </p:sp>
        <p:sp>
          <p:nvSpPr>
            <p:cNvPr id="53" name="Кольцо 52"/>
            <p:cNvSpPr/>
            <p:nvPr/>
          </p:nvSpPr>
          <p:spPr>
            <a:xfrm>
              <a:off x="2298470" y="2623737"/>
              <a:ext cx="1763485" cy="1763485"/>
            </a:xfrm>
            <a:prstGeom prst="donut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 Segoe UI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9392506" y="3473795"/>
            <a:ext cx="267488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600" spc="50" dirty="0" err="1">
                <a:latin typeface=" Segoe UI"/>
              </a:rPr>
              <a:t>Дообучение</a:t>
            </a:r>
            <a:r>
              <a:rPr lang="ru-RU" sz="1600" spc="50" dirty="0">
                <a:latin typeface=" Segoe UI"/>
              </a:rPr>
              <a:t> модели. Внедрение новых мероприятий</a:t>
            </a:r>
          </a:p>
          <a:p>
            <a:pPr algn="ctr">
              <a:spcAft>
                <a:spcPts val="600"/>
              </a:spcAft>
            </a:pPr>
            <a:r>
              <a:rPr lang="ru-RU" sz="1600" spc="50" dirty="0">
                <a:latin typeface=" Segoe UI"/>
              </a:rPr>
              <a:t>Тиражирование проекта на других месторождениях и ОГ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770" y="1579610"/>
            <a:ext cx="1020089" cy="10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44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0" b="3921"/>
          <a:stretch/>
        </p:blipFill>
        <p:spPr>
          <a:xfrm>
            <a:off x="6192311" y="1047749"/>
            <a:ext cx="5508000" cy="554355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1"/>
          <a:stretch/>
        </p:blipFill>
        <p:spPr>
          <a:xfrm>
            <a:off x="504335" y="1047749"/>
            <a:ext cx="5508000" cy="2877531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Стрелка вверх 5"/>
          <p:cNvSpPr/>
          <p:nvPr/>
        </p:nvSpPr>
        <p:spPr>
          <a:xfrm>
            <a:off x="1574058" y="3520544"/>
            <a:ext cx="535578" cy="1528355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94328" y="5166677"/>
            <a:ext cx="2339371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 Segoe UI"/>
              </a:rPr>
              <a:t>Блок загрузки данных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 Segoe UI"/>
            </a:endParaRPr>
          </a:p>
        </p:txBody>
      </p:sp>
      <p:sp>
        <p:nvSpPr>
          <p:cNvPr id="10" name="Стрелка вверх 9"/>
          <p:cNvSpPr/>
          <p:nvPr/>
        </p:nvSpPr>
        <p:spPr>
          <a:xfrm rot="2912522">
            <a:off x="5924522" y="3173355"/>
            <a:ext cx="535578" cy="1528355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3985669" y="4648235"/>
            <a:ext cx="1978735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 Segoe UI"/>
              </a:defRPr>
            </a:lvl1pPr>
          </a:lstStyle>
          <a:p>
            <a:r>
              <a:rPr lang="ru-RU" sz="1600" dirty="0"/>
              <a:t>Блок вывода кандидатов ГТМ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5964404" y="5623165"/>
            <a:ext cx="2822524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 Segoe UI"/>
              </a:defRPr>
            </a:lvl1pPr>
          </a:lstStyle>
          <a:p>
            <a:r>
              <a:rPr lang="ru-RU" sz="1600" dirty="0"/>
              <a:t>Блок вывода информации о скважине</a:t>
            </a:r>
            <a:endParaRPr lang="en-US" sz="1600" dirty="0"/>
          </a:p>
        </p:txBody>
      </p:sp>
      <p:sp>
        <p:nvSpPr>
          <p:cNvPr id="12" name="Стрелка вверх 11"/>
          <p:cNvSpPr/>
          <p:nvPr/>
        </p:nvSpPr>
        <p:spPr>
          <a:xfrm rot="1472170">
            <a:off x="8322450" y="3948549"/>
            <a:ext cx="535578" cy="1528355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sp>
        <p:nvSpPr>
          <p:cNvPr id="14" name="Rectangle 2"/>
          <p:cNvSpPr txBox="1">
            <a:spLocks/>
          </p:cNvSpPr>
          <p:nvPr/>
        </p:nvSpPr>
        <p:spPr>
          <a:xfrm>
            <a:off x="1115551" y="366085"/>
            <a:ext cx="798827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МАКЕТ ПРОТОТИПА ВЕБ-ПРИЛОЖЕНИЯ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11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трелка вверх 11"/>
          <p:cNvSpPr/>
          <p:nvPr/>
        </p:nvSpPr>
        <p:spPr>
          <a:xfrm>
            <a:off x="1165460" y="881115"/>
            <a:ext cx="1890965" cy="6242621"/>
          </a:xfrm>
          <a:prstGeom prst="upArrow">
            <a:avLst>
              <a:gd name="adj1" fmla="val 50000"/>
              <a:gd name="adj2" fmla="val 84908"/>
            </a:avLst>
          </a:prstGeom>
          <a:solidFill>
            <a:srgbClr val="10194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266115" y="956261"/>
            <a:ext cx="7706685" cy="16363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1019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2049494" y="2657608"/>
            <a:ext cx="9856310" cy="18889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13" y="1562109"/>
            <a:ext cx="882574" cy="882574"/>
          </a:xfrm>
          <a:prstGeom prst="rect">
            <a:avLst/>
          </a:prstGeom>
        </p:spPr>
      </p:pic>
      <p:grpSp>
        <p:nvGrpSpPr>
          <p:cNvPr id="40" name="Группа 39"/>
          <p:cNvGrpSpPr/>
          <p:nvPr/>
        </p:nvGrpSpPr>
        <p:grpSpPr>
          <a:xfrm>
            <a:off x="84109" y="3047494"/>
            <a:ext cx="1890965" cy="6242621"/>
            <a:chOff x="-48961" y="4266325"/>
            <a:chExt cx="1890965" cy="6242621"/>
          </a:xfrm>
          <a:solidFill>
            <a:srgbClr val="00B0F0"/>
          </a:solidFill>
        </p:grpSpPr>
        <p:sp>
          <p:nvSpPr>
            <p:cNvPr id="29" name="Стрелка вверх 28"/>
            <p:cNvSpPr/>
            <p:nvPr/>
          </p:nvSpPr>
          <p:spPr>
            <a:xfrm>
              <a:off x="-48961" y="4266325"/>
              <a:ext cx="1890965" cy="6242621"/>
            </a:xfrm>
            <a:prstGeom prst="upArrow">
              <a:avLst>
                <a:gd name="adj1" fmla="val 50000"/>
                <a:gd name="adj2" fmla="val 849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28" y="5110577"/>
              <a:ext cx="788027" cy="788027"/>
            </a:xfrm>
            <a:prstGeom prst="rect">
              <a:avLst/>
            </a:prstGeom>
            <a:grpFill/>
          </p:spPr>
        </p:pic>
      </p:grpSp>
      <p:sp>
        <p:nvSpPr>
          <p:cNvPr id="41" name="TextBox 40"/>
          <p:cNvSpPr txBox="1"/>
          <p:nvPr/>
        </p:nvSpPr>
        <p:spPr>
          <a:xfrm>
            <a:off x="744757" y="6312053"/>
            <a:ext cx="1568763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Трудозатраты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77489" y="2619880"/>
            <a:ext cx="8814511" cy="184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728430" y="2933304"/>
            <a:ext cx="2655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cap="all" dirty="0">
                <a:latin typeface="Segoe UI" panose="020B0502040204020203" pitchFamily="34" charset="0"/>
                <a:cs typeface="Segoe UI" panose="020B0502040204020203" pitchFamily="34" charset="0"/>
              </a:rPr>
              <a:t>Модель </a:t>
            </a:r>
          </a:p>
          <a:p>
            <a:pPr algn="ctr"/>
            <a:r>
              <a:rPr lang="ru-RU" sz="1600" b="1" cap="all" dirty="0">
                <a:latin typeface="Segoe UI" panose="020B0502040204020203" pitchFamily="34" charset="0"/>
                <a:cs typeface="Segoe UI" panose="020B0502040204020203" pitchFamily="34" charset="0"/>
              </a:rPr>
              <a:t>машинного обучения на размеченных данных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40458" y="2686046"/>
            <a:ext cx="8251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Выявление скрытых закономерностей и обнаружение аномалий. </a:t>
            </a:r>
          </a:p>
          <a:p>
            <a:r>
              <a:rPr lang="ru-RU" sz="16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Высокая точность прогноза с учетом большого количества взаимосвязанных параметров. </a:t>
            </a:r>
          </a:p>
          <a:p>
            <a:r>
              <a:rPr lang="ru-RU" sz="16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Оперативность получения рекомендаций.</a:t>
            </a:r>
          </a:p>
          <a:p>
            <a:r>
              <a:rPr lang="ru-RU" sz="16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Детальная проработка кандидатов за счет сокращения времени на подбор</a:t>
            </a:r>
          </a:p>
          <a:p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Требует работы инженера-разработчика на этапе формирования обучающей выборки скважин (при первом обучении и дальнейшем </a:t>
            </a:r>
            <a:r>
              <a:rPr lang="ru-RU" sz="1600" b="1" dirty="0" err="1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дообучении</a:t>
            </a:r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  </a:t>
            </a:r>
            <a:endParaRPr lang="en-US" sz="16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494881" y="881115"/>
            <a:ext cx="7410924" cy="1621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10629" y="980155"/>
            <a:ext cx="69909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Высокие трудозатраты;</a:t>
            </a:r>
            <a:b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Риск упущения важных корреляционных связей и потенциальных кандидатов ГТМ;</a:t>
            </a:r>
          </a:p>
          <a:p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Риски несвоевременного выявление скважин срочно требующих ГТМ;</a:t>
            </a:r>
          </a:p>
          <a:p>
            <a:r>
              <a:rPr lang="ru-RU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Невозможно оценить детально каждую скважину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5573" y="1335805"/>
            <a:ext cx="228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cap="all" dirty="0">
                <a:latin typeface="Segoe UI" panose="020B0502040204020203" pitchFamily="34" charset="0"/>
                <a:cs typeface="Segoe UI" panose="020B0502040204020203" pitchFamily="34" charset="0"/>
              </a:rPr>
              <a:t>Методика анализа </a:t>
            </a:r>
          </a:p>
          <a:p>
            <a:pPr algn="ctr"/>
            <a:r>
              <a:rPr lang="ru-RU" sz="1600" b="1" cap="all" dirty="0">
                <a:latin typeface="Segoe UI" panose="020B0502040204020203" pitchFamily="34" charset="0"/>
                <a:cs typeface="Segoe UI" panose="020B0502040204020203" pitchFamily="34" charset="0"/>
              </a:rPr>
              <a:t>в «ручную»</a:t>
            </a:r>
          </a:p>
        </p:txBody>
      </p:sp>
      <p:sp>
        <p:nvSpPr>
          <p:cNvPr id="22" name="Rectangle 2"/>
          <p:cNvSpPr txBox="1">
            <a:spLocks/>
          </p:cNvSpPr>
          <p:nvPr/>
        </p:nvSpPr>
        <p:spPr>
          <a:xfrm>
            <a:off x="1110799" y="400984"/>
            <a:ext cx="798827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СРАВНЕНИЕ ПРОЦЕССА АНАЛИЗА ФОНДА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1BFD4468-373D-464B-B71E-030F743A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923" y="4693040"/>
            <a:ext cx="624173" cy="624173"/>
          </a:xfrm>
          <a:prstGeom prst="rect">
            <a:avLst/>
          </a:prstGeom>
        </p:spPr>
      </p:pic>
      <p:sp>
        <p:nvSpPr>
          <p:cNvPr id="26" name="Text 1">
            <a:extLst>
              <a:ext uri="{FF2B5EF4-FFF2-40B4-BE49-F238E27FC236}">
                <a16:creationId xmlns:a16="http://schemas.microsoft.com/office/drawing/2014/main" id="{5F403004-6493-4415-95A6-F1E533540DD9}"/>
              </a:ext>
            </a:extLst>
          </p:cNvPr>
          <p:cNvSpPr/>
          <p:nvPr/>
        </p:nvSpPr>
        <p:spPr>
          <a:xfrm>
            <a:off x="3538966" y="4886367"/>
            <a:ext cx="2058100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latin typeface=" Segoe UI"/>
                <a:ea typeface="Tomorrow Semi Bold" pitchFamily="34" charset="-122"/>
                <a:cs typeface="Tomorrow Semi Bold" pitchFamily="34" charset="-120"/>
              </a:rPr>
              <a:t>Автоматизация</a:t>
            </a:r>
            <a:endParaRPr lang="en-US" sz="2000" b="1" dirty="0">
              <a:latin typeface=" Segoe UI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C223C18C-881E-4668-B0C9-2B8A1B53D5E4}"/>
              </a:ext>
            </a:extLst>
          </p:cNvPr>
          <p:cNvSpPr/>
          <p:nvPr/>
        </p:nvSpPr>
        <p:spPr>
          <a:xfrm>
            <a:off x="2612881" y="5478437"/>
            <a:ext cx="2984186" cy="833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58775" lvl="0" indent="-358775">
              <a:spcBef>
                <a:spcPts val="300"/>
              </a:spcBef>
              <a:buClr>
                <a:prstClr val="black"/>
              </a:buClr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 Segoe UI"/>
                <a:ea typeface="Tomorrow" pitchFamily="34" charset="-122"/>
                <a:cs typeface="Tomorrow" pitchFamily="34" charset="-120"/>
              </a:rPr>
              <a:t>Сокращение</a:t>
            </a:r>
            <a:r>
              <a:rPr lang="en-US" sz="1600" dirty="0">
                <a:latin typeface=" Segoe UI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latin typeface=" Segoe UI"/>
                <a:ea typeface="Tomorrow" pitchFamily="34" charset="-122"/>
                <a:cs typeface="Tomorrow" pitchFamily="34" charset="-120"/>
              </a:rPr>
              <a:t>ручного</a:t>
            </a:r>
            <a:r>
              <a:rPr lang="en-US" sz="1600" dirty="0">
                <a:latin typeface=" Segoe UI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latin typeface=" Segoe UI"/>
                <a:ea typeface="Tomorrow" pitchFamily="34" charset="-122"/>
                <a:cs typeface="Tomorrow" pitchFamily="34" charset="-120"/>
              </a:rPr>
              <a:t>труд</a:t>
            </a:r>
            <a:r>
              <a:rPr lang="ru-RU" sz="1600" dirty="0">
                <a:latin typeface=" Segoe UI"/>
                <a:ea typeface="Tomorrow" pitchFamily="34" charset="-122"/>
                <a:cs typeface="Tomorrow" pitchFamily="34" charset="-120"/>
              </a:rPr>
              <a:t>а</a:t>
            </a:r>
            <a:r>
              <a:rPr lang="en-US" sz="1600" dirty="0">
                <a:latin typeface=" Segoe UI"/>
                <a:ea typeface="Tomorrow" pitchFamily="34" charset="-122"/>
                <a:cs typeface="Tomorrow" pitchFamily="34" charset="-120"/>
              </a:rPr>
              <a:t> </a:t>
            </a:r>
            <a:endParaRPr lang="ru-RU" sz="1600" dirty="0">
              <a:latin typeface=" Segoe UI"/>
              <a:ea typeface="Tomorrow" pitchFamily="34" charset="-122"/>
              <a:cs typeface="Tomorrow" pitchFamily="34" charset="-120"/>
            </a:endParaRPr>
          </a:p>
          <a:p>
            <a:pPr marL="358775" lvl="0" indent="-358775">
              <a:spcBef>
                <a:spcPts val="300"/>
              </a:spcBef>
              <a:buClr>
                <a:prstClr val="black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 Segoe UI"/>
                <a:ea typeface="Tomorrow" pitchFamily="34" charset="-122"/>
                <a:cs typeface="Tomorrow" pitchFamily="34" charset="-120"/>
              </a:rPr>
              <a:t>Оперативность</a:t>
            </a:r>
            <a:r>
              <a:rPr lang="en-US" sz="1600" dirty="0">
                <a:latin typeface=" Segoe UI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latin typeface=" Segoe UI"/>
                <a:ea typeface="Tomorrow" pitchFamily="34" charset="-122"/>
                <a:cs typeface="Tomorrow" pitchFamily="34" charset="-120"/>
              </a:rPr>
              <a:t>принятия</a:t>
            </a:r>
            <a:r>
              <a:rPr lang="en-US" sz="1600" dirty="0">
                <a:latin typeface=" Segoe UI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1600" dirty="0" err="1">
                <a:latin typeface=" Segoe UI"/>
                <a:ea typeface="Tomorrow" pitchFamily="34" charset="-122"/>
                <a:cs typeface="Tomorrow" pitchFamily="34" charset="-120"/>
              </a:rPr>
              <a:t>решений</a:t>
            </a:r>
            <a:endParaRPr lang="ru-RU" sz="1600" dirty="0">
              <a:latin typeface=" Segoe UI"/>
              <a:ea typeface="Tomorrow" pitchFamily="34" charset="-122"/>
              <a:cs typeface="Tomorrow" pitchFamily="34" charset="-120"/>
            </a:endParaRPr>
          </a:p>
          <a:p>
            <a:pPr marL="358775" lvl="0" indent="-358775">
              <a:spcBef>
                <a:spcPts val="300"/>
              </a:spcBef>
              <a:buClr>
                <a:prstClr val="black"/>
              </a:buClr>
              <a:buFont typeface="Wingdings" panose="05000000000000000000" pitchFamily="2" charset="2"/>
              <a:buChar char="ü"/>
            </a:pPr>
            <a:endParaRPr lang="ru-RU" altLang="ru-RU" sz="1600" dirty="0">
              <a:solidFill>
                <a:prstClr val="black">
                  <a:lumMod val="85000"/>
                  <a:lumOff val="15000"/>
                </a:prstClr>
              </a:solidFill>
              <a:latin typeface=" Segoe UI"/>
              <a:cs typeface="Segoe UI" panose="020B0502040204020203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ru-RU" sz="1600" dirty="0">
              <a:latin typeface=" Segoe UI"/>
              <a:ea typeface="Tomorrow" pitchFamily="34" charset="-122"/>
              <a:cs typeface="Tomorrow" pitchFamily="34" charset="-120"/>
            </a:endParaRPr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4BCE6372-A3AD-4BDA-A3AA-AA6F29A45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736" y="4809847"/>
            <a:ext cx="546735" cy="546735"/>
          </a:xfrm>
          <a:prstGeom prst="rect">
            <a:avLst/>
          </a:prstGeom>
        </p:spPr>
      </p:pic>
      <p:sp>
        <p:nvSpPr>
          <p:cNvPr id="42" name="Text 3">
            <a:extLst>
              <a:ext uri="{FF2B5EF4-FFF2-40B4-BE49-F238E27FC236}">
                <a16:creationId xmlns:a16="http://schemas.microsoft.com/office/drawing/2014/main" id="{BD03C74A-BFBF-4A26-BD6A-BB8E73494746}"/>
              </a:ext>
            </a:extLst>
          </p:cNvPr>
          <p:cNvSpPr/>
          <p:nvPr/>
        </p:nvSpPr>
        <p:spPr>
          <a:xfrm>
            <a:off x="6700634" y="4741504"/>
            <a:ext cx="195313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b="1" dirty="0">
                <a:latin typeface=" Segoe UI"/>
                <a:ea typeface="Tomorrow Semi Bold" pitchFamily="34" charset="-122"/>
                <a:cs typeface="Tomorrow Semi Bold" pitchFamily="34" charset="-120"/>
              </a:rPr>
              <a:t>Повышение точности</a:t>
            </a:r>
            <a:endParaRPr lang="en-US" sz="2000" b="1" dirty="0">
              <a:latin typeface=" Segoe UI"/>
            </a:endParaRP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D6DB8D6D-09A4-4B77-B849-341A99BFD02E}"/>
              </a:ext>
            </a:extLst>
          </p:cNvPr>
          <p:cNvSpPr/>
          <p:nvPr/>
        </p:nvSpPr>
        <p:spPr>
          <a:xfrm>
            <a:off x="5860186" y="5411118"/>
            <a:ext cx="2742853" cy="1359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1600" dirty="0">
              <a:latin typeface=" Segoe UI"/>
            </a:endParaRPr>
          </a:p>
        </p:txBody>
      </p:sp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49EE1424-28E5-4A66-B5E4-D9DA974F9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136" y="4759477"/>
            <a:ext cx="498262" cy="498262"/>
          </a:xfrm>
          <a:prstGeom prst="rect">
            <a:avLst/>
          </a:prstGeom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2207C834-B3D7-4368-AC59-F67032AAA7E7}"/>
              </a:ext>
            </a:extLst>
          </p:cNvPr>
          <p:cNvSpPr/>
          <p:nvPr/>
        </p:nvSpPr>
        <p:spPr>
          <a:xfrm>
            <a:off x="9494219" y="4679773"/>
            <a:ext cx="261367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latin typeface=" Segoe UI"/>
                <a:ea typeface="Tomorrow Semi Bold" pitchFamily="34" charset="-122"/>
                <a:cs typeface="Tomorrow Semi Bold" pitchFamily="34" charset="-120"/>
              </a:rPr>
              <a:t>Экономический эффект</a:t>
            </a:r>
            <a:endParaRPr lang="en-US" sz="2000" b="1" dirty="0">
              <a:latin typeface=" Segoe UI"/>
            </a:endParaRPr>
          </a:p>
        </p:txBody>
      </p:sp>
      <p:sp>
        <p:nvSpPr>
          <p:cNvPr id="35" name="Text 2">
            <a:extLst>
              <a:ext uri="{FF2B5EF4-FFF2-40B4-BE49-F238E27FC236}">
                <a16:creationId xmlns:a16="http://schemas.microsoft.com/office/drawing/2014/main" id="{AE6C759F-A1BF-4E27-ADFC-54932A021365}"/>
              </a:ext>
            </a:extLst>
          </p:cNvPr>
          <p:cNvSpPr/>
          <p:nvPr/>
        </p:nvSpPr>
        <p:spPr>
          <a:xfrm>
            <a:off x="5669586" y="5478437"/>
            <a:ext cx="2984186" cy="49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58775" lvl="0" indent="-358775">
              <a:spcBef>
                <a:spcPts val="300"/>
              </a:spcBef>
              <a:buClr>
                <a:prstClr val="black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 Segoe UI"/>
                <a:ea typeface="Tomorrow" pitchFamily="34" charset="-122"/>
                <a:cs typeface="Tomorrow" pitchFamily="34" charset="-120"/>
              </a:rPr>
              <a:t>Детальность проработки кандидатов</a:t>
            </a:r>
            <a:endParaRPr lang="ru-RU" altLang="ru-RU" sz="1600" dirty="0">
              <a:solidFill>
                <a:prstClr val="black">
                  <a:lumMod val="85000"/>
                  <a:lumOff val="1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endParaRPr lang="ru-RU" sz="1600" dirty="0">
              <a:latin typeface=" Segoe UI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0CAC8DD7-956B-4036-A947-09AA19D497E6}"/>
              </a:ext>
            </a:extLst>
          </p:cNvPr>
          <p:cNvSpPr/>
          <p:nvPr/>
        </p:nvSpPr>
        <p:spPr>
          <a:xfrm>
            <a:off x="8793639" y="5478437"/>
            <a:ext cx="2984186" cy="84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58775" lvl="0" indent="-358775" algn="ctr">
              <a:spcBef>
                <a:spcPts val="300"/>
              </a:spcBef>
              <a:buClr>
                <a:prstClr val="black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 Segoe UI"/>
                <a:ea typeface="Tomorrow" pitchFamily="34" charset="-122"/>
                <a:cs typeface="Tomorrow" pitchFamily="34" charset="-120"/>
              </a:rPr>
              <a:t>Дополнительная добыча нефти </a:t>
            </a:r>
            <a:r>
              <a:rPr lang="ru-RU" sz="1600" b="1" dirty="0">
                <a:latin typeface=" Segoe UI"/>
                <a:ea typeface="Tomorrow" pitchFamily="34" charset="-122"/>
                <a:cs typeface="Tomorrow" pitchFamily="34" charset="-120"/>
              </a:rPr>
              <a:t>600 </a:t>
            </a:r>
            <a:r>
              <a:rPr lang="ru-RU" sz="1600" b="1" dirty="0" err="1">
                <a:latin typeface=" Segoe UI"/>
                <a:ea typeface="Tomorrow" pitchFamily="34" charset="-122"/>
                <a:cs typeface="Tomorrow" pitchFamily="34" charset="-120"/>
              </a:rPr>
              <a:t>тыс.т</a:t>
            </a:r>
            <a:r>
              <a:rPr lang="ru-RU" sz="1600" b="1" dirty="0">
                <a:latin typeface=" Segoe UI"/>
                <a:ea typeface="Tomorrow" pitchFamily="34" charset="-122"/>
                <a:cs typeface="Tomorrow" pitchFamily="34" charset="-120"/>
              </a:rPr>
              <a:t>. </a:t>
            </a:r>
          </a:p>
          <a:p>
            <a:pPr lvl="0" algn="ctr">
              <a:spcBef>
                <a:spcPts val="300"/>
              </a:spcBef>
              <a:buClr>
                <a:prstClr val="black"/>
              </a:buClr>
            </a:pPr>
            <a:r>
              <a:rPr lang="ru-RU" sz="1600" b="1" dirty="0">
                <a:latin typeface=" Segoe UI"/>
                <a:ea typeface="Tomorrow" pitchFamily="34" charset="-122"/>
                <a:cs typeface="Tomorrow" pitchFamily="34" charset="-120"/>
              </a:rPr>
              <a:t>NPV 5,1 млрд. руб. </a:t>
            </a:r>
          </a:p>
        </p:txBody>
      </p:sp>
    </p:spTree>
    <p:extLst>
      <p:ext uri="{BB962C8B-B14F-4D97-AF65-F5344CB8AC3E}">
        <p14:creationId xmlns:p14="http://schemas.microsoft.com/office/powerpoint/2010/main" val="350704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/>
          <p:cNvGrpSpPr/>
          <p:nvPr/>
        </p:nvGrpSpPr>
        <p:grpSpPr>
          <a:xfrm>
            <a:off x="1472879" y="2270477"/>
            <a:ext cx="10009091" cy="1222769"/>
            <a:chOff x="2140162" y="-2518285"/>
            <a:chExt cx="7506818" cy="917077"/>
          </a:xfrm>
        </p:grpSpPr>
        <p:sp>
          <p:nvSpPr>
            <p:cNvPr id="31" name="Блок-схема: альтернативный процесс 30"/>
            <p:cNvSpPr/>
            <p:nvPr/>
          </p:nvSpPr>
          <p:spPr>
            <a:xfrm>
              <a:off x="2264911" y="-2518285"/>
              <a:ext cx="7382069" cy="280928"/>
            </a:xfrm>
            <a:prstGeom prst="flowChartAlternateProcess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Построена модель машинного обучения</a:t>
              </a:r>
            </a:p>
          </p:txBody>
        </p:sp>
        <p:pic>
          <p:nvPicPr>
            <p:cNvPr id="33" name="Рисунок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0162" y="-1997208"/>
              <a:ext cx="396000" cy="396000"/>
            </a:xfrm>
            <a:prstGeom prst="rect">
              <a:avLst/>
            </a:prstGeom>
          </p:spPr>
        </p:pic>
      </p:grpSp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1113575" y="357234"/>
            <a:ext cx="9145016" cy="480131"/>
          </a:xfr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ВЫВОДЫ, РЕЗУЛЬТАТЫ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472880" y="2213642"/>
            <a:ext cx="10009089" cy="1850145"/>
            <a:chOff x="2143052" y="-2278003"/>
            <a:chExt cx="7506817" cy="1387609"/>
          </a:xfrm>
        </p:grpSpPr>
        <p:sp>
          <p:nvSpPr>
            <p:cNvPr id="35" name="Скругленный прямоугольник 34"/>
            <p:cNvSpPr/>
            <p:nvPr/>
          </p:nvSpPr>
          <p:spPr>
            <a:xfrm>
              <a:off x="2267800" y="-1171322"/>
              <a:ext cx="7382069" cy="280928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Запланирована реализация ПО для использования модели машинного обучения</a:t>
              </a: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3052" y="-2278003"/>
              <a:ext cx="396000" cy="396000"/>
            </a:xfrm>
            <a:prstGeom prst="rect">
              <a:avLst/>
            </a:prstGeom>
          </p:spPr>
        </p:pic>
      </p:grpSp>
      <p:grpSp>
        <p:nvGrpSpPr>
          <p:cNvPr id="38" name="Группа 37"/>
          <p:cNvGrpSpPr/>
          <p:nvPr/>
        </p:nvGrpSpPr>
        <p:grpSpPr>
          <a:xfrm>
            <a:off x="1448881" y="3607016"/>
            <a:ext cx="10033089" cy="1165713"/>
            <a:chOff x="2547907" y="2204726"/>
            <a:chExt cx="7524817" cy="874285"/>
          </a:xfrm>
        </p:grpSpPr>
        <p:sp>
          <p:nvSpPr>
            <p:cNvPr id="39" name="Скругленный прямоугольник 38"/>
            <p:cNvSpPr/>
            <p:nvPr/>
          </p:nvSpPr>
          <p:spPr>
            <a:xfrm>
              <a:off x="2690655" y="2798083"/>
              <a:ext cx="7382069" cy="280928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Составлена программа ГТМ с прогнозной ДДН 600 тыс.т</a:t>
              </a:r>
            </a:p>
          </p:txBody>
        </p:sp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7907" y="2204726"/>
              <a:ext cx="432000" cy="432000"/>
            </a:xfrm>
            <a:prstGeom prst="rect">
              <a:avLst/>
            </a:prstGeom>
          </p:spPr>
        </p:pic>
      </p:grpSp>
      <p:grpSp>
        <p:nvGrpSpPr>
          <p:cNvPr id="41" name="Группа 40"/>
          <p:cNvGrpSpPr/>
          <p:nvPr/>
        </p:nvGrpSpPr>
        <p:grpSpPr>
          <a:xfrm>
            <a:off x="1448881" y="5047993"/>
            <a:ext cx="10033090" cy="575999"/>
            <a:chOff x="2516667" y="3595789"/>
            <a:chExt cx="7524817" cy="432000"/>
          </a:xfrm>
        </p:grpSpPr>
        <p:sp>
          <p:nvSpPr>
            <p:cNvPr id="42" name="Скругленный прямоугольник 41"/>
            <p:cNvSpPr/>
            <p:nvPr/>
          </p:nvSpPr>
          <p:spPr>
            <a:xfrm>
              <a:off x="2659415" y="3637080"/>
              <a:ext cx="7382069" cy="280929"/>
            </a:xfrm>
            <a:prstGeom prst="roundRect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Экономический эффект оценен на уровне  5 млрд. рублей в год</a:t>
              </a:r>
            </a:p>
          </p:txBody>
        </p:sp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6667" y="3595789"/>
              <a:ext cx="432000" cy="432000"/>
            </a:xfrm>
            <a:prstGeom prst="rect">
              <a:avLst/>
            </a:prstGeom>
          </p:spPr>
        </p:pic>
      </p:grpSp>
      <p:grpSp>
        <p:nvGrpSpPr>
          <p:cNvPr id="45" name="Группа 44"/>
          <p:cNvGrpSpPr/>
          <p:nvPr/>
        </p:nvGrpSpPr>
        <p:grpSpPr>
          <a:xfrm>
            <a:off x="1472879" y="2980276"/>
            <a:ext cx="10009090" cy="1907782"/>
            <a:chOff x="2567507" y="1303426"/>
            <a:chExt cx="7506818" cy="1430837"/>
          </a:xfrm>
        </p:grpSpPr>
        <p:sp>
          <p:nvSpPr>
            <p:cNvPr id="46" name="Блок-схема: альтернативный процесс 45"/>
            <p:cNvSpPr/>
            <p:nvPr/>
          </p:nvSpPr>
          <p:spPr>
            <a:xfrm>
              <a:off x="2692256" y="1303426"/>
              <a:ext cx="7382069" cy="280928"/>
            </a:xfrm>
            <a:prstGeom prst="flowChartAlternateProcess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Предложен модернизированный подход к подбору ГТМ</a:t>
              </a:r>
            </a:p>
          </p:txBody>
        </p:sp>
        <p:pic>
          <p:nvPicPr>
            <p:cNvPr id="48" name="Рисунок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7507" y="2338263"/>
              <a:ext cx="396000" cy="396000"/>
            </a:xfrm>
            <a:prstGeom prst="rect">
              <a:avLst/>
            </a:prstGeom>
          </p:spPr>
        </p:pic>
      </p:grpSp>
      <p:grpSp>
        <p:nvGrpSpPr>
          <p:cNvPr id="49" name="Группа 48"/>
          <p:cNvGrpSpPr/>
          <p:nvPr/>
        </p:nvGrpSpPr>
        <p:grpSpPr>
          <a:xfrm>
            <a:off x="1472880" y="1455289"/>
            <a:ext cx="10009089" cy="582277"/>
            <a:chOff x="593575" y="1419622"/>
            <a:chExt cx="7506817" cy="436708"/>
          </a:xfrm>
        </p:grpSpPr>
        <p:sp>
          <p:nvSpPr>
            <p:cNvPr id="50" name="Блок-схема: альтернативный процесс 49"/>
            <p:cNvSpPr/>
            <p:nvPr/>
          </p:nvSpPr>
          <p:spPr>
            <a:xfrm>
              <a:off x="718323" y="1497796"/>
              <a:ext cx="7382069" cy="280928"/>
            </a:xfrm>
            <a:prstGeom prst="flowChartAlternateProcess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txBody>
            <a:bodyPr wrap="square" anchor="ctr">
              <a:spAutoFit/>
            </a:bodyPr>
            <a:lstStyle/>
            <a:p>
              <a:pPr marL="361942"/>
              <a:r>
                <a:rPr lang="ru-RU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Отобраны эталонные скважины для обучения модели</a:t>
              </a:r>
            </a:p>
          </p:txBody>
        </p:sp>
        <p:sp>
          <p:nvSpPr>
            <p:cNvPr id="51" name="Прямоугольник 50"/>
            <p:cNvSpPr/>
            <p:nvPr/>
          </p:nvSpPr>
          <p:spPr>
            <a:xfrm>
              <a:off x="683568" y="1419622"/>
              <a:ext cx="73351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575" y="1460330"/>
              <a:ext cx="396000" cy="396000"/>
            </a:xfrm>
            <a:prstGeom prst="rect">
              <a:avLst/>
            </a:prstGeom>
          </p:spPr>
        </p:pic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5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136" y="1267968"/>
            <a:ext cx="7674864" cy="5590032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609932" y="2414411"/>
            <a:ext cx="8065214" cy="0"/>
          </a:xfrm>
          <a:prstGeom prst="line">
            <a:avLst/>
          </a:prstGeom>
          <a:ln w="28575">
            <a:solidFill>
              <a:srgbClr val="FF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259" y="6369653"/>
            <a:ext cx="1500026" cy="25446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2025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932" y="1771721"/>
            <a:ext cx="80652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>
                <a:solidFill>
                  <a:srgbClr val="221E2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6860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60EA56-9C53-4B39-958D-91A8D4B509B6}"/>
              </a:ext>
            </a:extLst>
          </p:cNvPr>
          <p:cNvSpPr txBox="1"/>
          <p:nvPr/>
        </p:nvSpPr>
        <p:spPr>
          <a:xfrm>
            <a:off x="969651" y="1053127"/>
            <a:ext cx="10882312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61" lvl="2">
              <a:spcAft>
                <a:spcPts val="351"/>
              </a:spcAft>
              <a:buClr>
                <a:schemeClr val="tx1"/>
              </a:buClr>
              <a:buSzPct val="100000"/>
            </a:pPr>
            <a:r>
              <a:rPr lang="ru-RU" sz="2105" b="1" dirty="0">
                <a:solidFill>
                  <a:srgbClr val="FF0000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Использование методов машинного обучения для кластеризации добывающего фонда с целью подбора ГТМ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08272A-361E-4C5B-ADF4-91D8DE19BDBD}"/>
              </a:ext>
            </a:extLst>
          </p:cNvPr>
          <p:cNvSpPr/>
          <p:nvPr/>
        </p:nvSpPr>
        <p:spPr>
          <a:xfrm>
            <a:off x="1058711" y="968384"/>
            <a:ext cx="10793252" cy="112006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08272A-361E-4C5B-ADF4-91D8DE19BDBD}"/>
              </a:ext>
            </a:extLst>
          </p:cNvPr>
          <p:cNvSpPr/>
          <p:nvPr/>
        </p:nvSpPr>
        <p:spPr>
          <a:xfrm>
            <a:off x="1058711" y="1795951"/>
            <a:ext cx="10793252" cy="112006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64FCB-49B5-C4DD-10CD-2E7AA073BB99}"/>
              </a:ext>
            </a:extLst>
          </p:cNvPr>
          <p:cNvSpPr txBox="1"/>
          <p:nvPr/>
        </p:nvSpPr>
        <p:spPr>
          <a:xfrm>
            <a:off x="1058711" y="428089"/>
            <a:ext cx="9374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  <a:latin typeface="Segoe UI "/>
                <a:ea typeface="Segoe UI Emoji" panose="020B0502040204020203" pitchFamily="34" charset="0"/>
                <a:cs typeface="Segoe UI Semibold" panose="020B0702040204020203" pitchFamily="34" charset="0"/>
              </a:rPr>
              <a:t>Разработка нефтяных и газовых месторождений</a:t>
            </a:r>
            <a:endParaRPr lang="ru-RU" sz="2456" dirty="0">
              <a:solidFill>
                <a:srgbClr val="FF0000"/>
              </a:solidFill>
              <a:latin typeface="Segoe UI "/>
              <a:ea typeface="Segoe UI Emoj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84292" y="2149988"/>
            <a:ext cx="483674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Автор проекта</a:t>
            </a:r>
            <a:endParaRPr lang="en-US" sz="1200" b="1" dirty="0"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Кобелева Валерия Олеговна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Общество Группы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ООО «РН</a:t>
            </a:r>
            <a:r>
              <a:rPr lang="en-US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ГИР»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Должность автора проекта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Ведущий инженер отдела анализа разработки месторождений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Контакты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Мобильный телефон 8 (902) 451-72-02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en-US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E-mail</a:t>
            </a: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KobelevaVO@rn-gir.rosneft.ru</a:t>
            </a:r>
            <a:endParaRPr lang="ru-RU" sz="1200" dirty="0"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6960" lvl="2">
              <a:spcBef>
                <a:spcPts val="175"/>
              </a:spcBef>
              <a:spcAft>
                <a:spcPts val="175"/>
              </a:spcAft>
              <a:buClr>
                <a:srgbClr val="FFC000"/>
              </a:buClr>
              <a:buSzPct val="150000"/>
            </a:pPr>
            <a:endParaRPr lang="ru-RU" sz="1200" dirty="0"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Научный руководитель</a:t>
            </a:r>
            <a:endParaRPr lang="en-US" sz="1200" b="1" dirty="0"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Чернова Алёна Александровна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Общество Группы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ООО «РН</a:t>
            </a:r>
            <a:r>
              <a:rPr lang="en-US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ГИР»</a:t>
            </a: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Должность автора проекта</a:t>
            </a:r>
            <a:endParaRPr lang="en-US" sz="1200" b="1" dirty="0"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7937" lvl="2">
              <a:spcBef>
                <a:spcPts val="200"/>
              </a:spcBef>
              <a:spcAft>
                <a:spcPts val="200"/>
              </a:spcAft>
              <a:buClr>
                <a:srgbClr val="FFC000"/>
              </a:buClr>
              <a:buSzPct val="150000"/>
            </a:pPr>
            <a:r>
              <a:rPr lang="ru-RU" sz="1200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Начальник управления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11" y="2149988"/>
            <a:ext cx="1872630" cy="2496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0570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6" r="23895" b="6428"/>
          <a:stretch/>
        </p:blipFill>
        <p:spPr>
          <a:xfrm>
            <a:off x="4294432" y="1241134"/>
            <a:ext cx="4020573" cy="462123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-1" y="6238754"/>
            <a:ext cx="636609" cy="625034"/>
          </a:xfrm>
          <a:prstGeom prst="rect">
            <a:avLst/>
          </a:prstGeom>
          <a:solidFill>
            <a:srgbClr val="FE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075" y="368300"/>
            <a:ext cx="1011938" cy="3352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1EFADB-21D6-4E59-8003-852F6B191DF9}"/>
              </a:ext>
            </a:extLst>
          </p:cNvPr>
          <p:cNvSpPr txBox="1"/>
          <p:nvPr/>
        </p:nvSpPr>
        <p:spPr>
          <a:xfrm>
            <a:off x="693717" y="6410721"/>
            <a:ext cx="9691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 ГЕОЛОГИЧЕСКОМУ СТРОЕНИЮ ОТНОСИТСЯ К КАТЕГОРИИ СЛОЖНЫХ</a:t>
            </a:r>
          </a:p>
        </p:txBody>
      </p:sp>
      <p:sp>
        <p:nvSpPr>
          <p:cNvPr id="184" name="Прямоугольник 183"/>
          <p:cNvSpPr/>
          <p:nvPr/>
        </p:nvSpPr>
        <p:spPr>
          <a:xfrm>
            <a:off x="911225" y="378727"/>
            <a:ext cx="1885315" cy="53051"/>
          </a:xfrm>
          <a:prstGeom prst="rect">
            <a:avLst/>
          </a:prstGeom>
          <a:solidFill>
            <a:srgbClr val="FE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5" name="TextBox 184"/>
          <p:cNvSpPr txBox="1"/>
          <p:nvPr/>
        </p:nvSpPr>
        <p:spPr>
          <a:xfrm>
            <a:off x="790186" y="387515"/>
            <a:ext cx="511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b="1" dirty="0">
                <a:solidFill>
                  <a:srgbClr val="1F232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СТРОЕНИЕ МЕСТОРОЖДЕНИЯ</a:t>
            </a:r>
            <a:endParaRPr lang="ru-RU" sz="26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8" name="Рисунок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90" y="1093382"/>
            <a:ext cx="3748857" cy="4779938"/>
          </a:xfrm>
          <a:prstGeom prst="rect">
            <a:avLst/>
          </a:prstGeom>
        </p:spPr>
      </p:pic>
      <p:sp>
        <p:nvSpPr>
          <p:cNvPr id="190" name="Text Box 8"/>
          <p:cNvSpPr txBox="1">
            <a:spLocks noChangeArrowheads="1"/>
          </p:cNvSpPr>
          <p:nvPr/>
        </p:nvSpPr>
        <p:spPr bwMode="auto">
          <a:xfrm>
            <a:off x="5224226" y="764620"/>
            <a:ext cx="1994306" cy="3999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lIns="91256" tIns="45630" rIns="91256" bIns="4563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Карта совмещенных контуров нефтеносности</a:t>
            </a:r>
          </a:p>
        </p:txBody>
      </p:sp>
      <p:graphicFrame>
        <p:nvGraphicFramePr>
          <p:cNvPr id="192" name="Диаграмма 191"/>
          <p:cNvGraphicFramePr>
            <a:graphicFrameLocks/>
          </p:cNvGraphicFramePr>
          <p:nvPr/>
        </p:nvGraphicFramePr>
        <p:xfrm>
          <a:off x="8655281" y="712593"/>
          <a:ext cx="2826677" cy="2504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" name="Группа 2"/>
          <p:cNvGrpSpPr/>
          <p:nvPr/>
        </p:nvGrpSpPr>
        <p:grpSpPr>
          <a:xfrm>
            <a:off x="3841912" y="924105"/>
            <a:ext cx="1194530" cy="1881629"/>
            <a:chOff x="4302159" y="1384615"/>
            <a:chExt cx="1194530" cy="1881629"/>
          </a:xfrm>
        </p:grpSpPr>
        <p:sp>
          <p:nvSpPr>
            <p:cNvPr id="201" name="TextBox 200"/>
            <p:cNvSpPr txBox="1"/>
            <p:nvPr/>
          </p:nvSpPr>
          <p:spPr>
            <a:xfrm>
              <a:off x="4664832" y="2535111"/>
              <a:ext cx="8318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НХ3-4 (</a:t>
              </a:r>
              <a:r>
                <a:rPr lang="ru-RU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Осн</a:t>
              </a:r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.)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Прямоугольник 193"/>
            <p:cNvSpPr/>
            <p:nvPr/>
          </p:nvSpPr>
          <p:spPr>
            <a:xfrm>
              <a:off x="4422687" y="2589973"/>
              <a:ext cx="287612" cy="90000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5" name="Прямоугольник 194"/>
            <p:cNvSpPr/>
            <p:nvPr/>
          </p:nvSpPr>
          <p:spPr>
            <a:xfrm>
              <a:off x="4422687" y="2340408"/>
              <a:ext cx="287612" cy="90000"/>
            </a:xfrm>
            <a:prstGeom prst="rect">
              <a:avLst/>
            </a:prstGeom>
            <a:solidFill>
              <a:srgbClr val="9999FF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Прямоугольник 195"/>
            <p:cNvSpPr/>
            <p:nvPr/>
          </p:nvSpPr>
          <p:spPr>
            <a:xfrm>
              <a:off x="4422687" y="2465558"/>
              <a:ext cx="287612" cy="90000"/>
            </a:xfrm>
            <a:prstGeom prst="rect">
              <a:avLst/>
            </a:prstGeom>
            <a:solidFill>
              <a:srgbClr val="66FF33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Прямоугольник 196"/>
            <p:cNvSpPr/>
            <p:nvPr/>
          </p:nvSpPr>
          <p:spPr>
            <a:xfrm>
              <a:off x="4422687" y="2085654"/>
              <a:ext cx="287612" cy="90000"/>
            </a:xfrm>
            <a:prstGeom prst="rect">
              <a:avLst/>
            </a:prstGeom>
            <a:solidFill>
              <a:srgbClr val="FFFF98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Прямоугольник 197"/>
            <p:cNvSpPr/>
            <p:nvPr/>
          </p:nvSpPr>
          <p:spPr>
            <a:xfrm>
              <a:off x="4422687" y="1957520"/>
              <a:ext cx="287612" cy="90000"/>
            </a:xfrm>
            <a:prstGeom prst="rect">
              <a:avLst/>
            </a:prstGeom>
            <a:solidFill>
              <a:srgbClr val="7030A0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9" name="Прямоугольник 198"/>
            <p:cNvSpPr/>
            <p:nvPr/>
          </p:nvSpPr>
          <p:spPr>
            <a:xfrm>
              <a:off x="4422687" y="1829722"/>
              <a:ext cx="287612" cy="90000"/>
            </a:xfrm>
            <a:prstGeom prst="rect">
              <a:avLst/>
            </a:prstGeom>
            <a:solidFill>
              <a:srgbClr val="002060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0" name="Прямоугольник 199"/>
            <p:cNvSpPr/>
            <p:nvPr/>
          </p:nvSpPr>
          <p:spPr>
            <a:xfrm>
              <a:off x="4422687" y="1706199"/>
              <a:ext cx="287612" cy="90000"/>
            </a:xfrm>
            <a:prstGeom prst="rect">
              <a:avLst/>
            </a:prstGeom>
            <a:solidFill>
              <a:srgbClr val="FF9900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Прямоугольник 201"/>
            <p:cNvSpPr/>
            <p:nvPr/>
          </p:nvSpPr>
          <p:spPr>
            <a:xfrm>
              <a:off x="4302159" y="1384615"/>
              <a:ext cx="8274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Условные</a:t>
              </a:r>
            </a:p>
            <a:p>
              <a:pPr algn="ctr"/>
              <a:r>
                <a:rPr lang="ru-RU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обозначения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664832" y="2285546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НХ1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4667099" y="2410696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СД9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667099" y="2030791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Як3-7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664832" y="1902658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Як2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664832" y="1774860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Як1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4664832" y="1651337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ВЯк8</a:t>
              </a:r>
            </a:p>
          </p:txBody>
        </p:sp>
        <p:sp>
          <p:nvSpPr>
            <p:cNvPr id="209" name="Прямоугольник 208"/>
            <p:cNvSpPr/>
            <p:nvPr/>
          </p:nvSpPr>
          <p:spPr>
            <a:xfrm>
              <a:off x="4422687" y="2213788"/>
              <a:ext cx="287612" cy="90000"/>
            </a:xfrm>
            <a:prstGeom prst="rect">
              <a:avLst/>
            </a:prstGeom>
            <a:solidFill>
              <a:srgbClr val="EB9BBB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4667099" y="2158925"/>
              <a:ext cx="6330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Як8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1" name="Прямоугольник 210"/>
            <p:cNvSpPr/>
            <p:nvPr/>
          </p:nvSpPr>
          <p:spPr>
            <a:xfrm>
              <a:off x="4422687" y="2720512"/>
              <a:ext cx="287612" cy="90000"/>
            </a:xfrm>
            <a:prstGeom prst="rect">
              <a:avLst/>
            </a:prstGeom>
            <a:solidFill>
              <a:srgbClr val="7BDB7B"/>
            </a:solidFill>
            <a:ln w="6350">
              <a:solidFill>
                <a:srgbClr val="070DF7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8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4664832" y="2665650"/>
              <a:ext cx="7454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НХ3-4 (ВВн-1)</a:t>
              </a:r>
              <a:endParaRPr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0554" y="2851051"/>
              <a:ext cx="932971" cy="415193"/>
            </a:xfrm>
            <a:prstGeom prst="rect">
              <a:avLst/>
            </a:prstGeom>
          </p:spPr>
        </p:pic>
      </p:grpSp>
      <p:cxnSp>
        <p:nvCxnSpPr>
          <p:cNvPr id="40" name="Прямая соединительная линия 1"/>
          <p:cNvCxnSpPr/>
          <p:nvPr/>
        </p:nvCxnSpPr>
        <p:spPr>
          <a:xfrm>
            <a:off x="5492142" y="1334569"/>
            <a:ext cx="26085" cy="46911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"/>
          <p:cNvSpPr txBox="1"/>
          <p:nvPr/>
        </p:nvSpPr>
        <p:spPr>
          <a:xfrm>
            <a:off x="5833126" y="6013972"/>
            <a:ext cx="301523" cy="25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</a:t>
            </a:r>
          </a:p>
        </p:txBody>
      </p:sp>
      <p:sp>
        <p:nvSpPr>
          <p:cNvPr id="43" name="TextBox 3"/>
          <p:cNvSpPr txBox="1"/>
          <p:nvPr/>
        </p:nvSpPr>
        <p:spPr>
          <a:xfrm>
            <a:off x="5437238" y="1127875"/>
            <a:ext cx="301523" cy="25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ru-RU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/>
        </p:nvGraphicFramePr>
        <p:xfrm>
          <a:off x="7814350" y="3267053"/>
          <a:ext cx="4203700" cy="3277334"/>
        </p:xfrm>
        <a:graphic>
          <a:graphicData uri="http://schemas.openxmlformats.org/drawingml/2006/table">
            <a:tbl>
              <a:tblPr/>
              <a:tblGrid>
                <a:gridCol w="1172671">
                  <a:extLst>
                    <a:ext uri="{9D8B030D-6E8A-4147-A177-3AD203B41FA5}">
                      <a16:colId xmlns:a16="http://schemas.microsoft.com/office/drawing/2014/main" val="649021463"/>
                    </a:ext>
                  </a:extLst>
                </a:gridCol>
                <a:gridCol w="1106699">
                  <a:extLst>
                    <a:ext uri="{9D8B030D-6E8A-4147-A177-3AD203B41FA5}">
                      <a16:colId xmlns:a16="http://schemas.microsoft.com/office/drawing/2014/main" val="839877803"/>
                    </a:ext>
                  </a:extLst>
                </a:gridCol>
                <a:gridCol w="1924330">
                  <a:extLst>
                    <a:ext uri="{9D8B030D-6E8A-4147-A177-3AD203B41FA5}">
                      <a16:colId xmlns:a16="http://schemas.microsoft.com/office/drawing/2014/main" val="2767437793"/>
                    </a:ext>
                  </a:extLst>
                </a:gridCol>
              </a:tblGrid>
              <a:tr h="325854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Особенности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Влияние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7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Решение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405753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Большое количество продуктивных нефтеносных пластов (8) + 1 газоносный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Пересечение проектного фонда скважин по площади между объектами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Проектирование индивидуального эксплуатационного фонда на каждый объект, добыча на вышележащих пластах с низкой концентрацией запасов возвратным фондом скважин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70506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Высокая расчлененность и неоднородность ФЕС коллектора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Осложнение выработки запасов по разрезу и площади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Бурение сетки скважин по этажам нефтеносности (пропласткам),</a:t>
                      </a:r>
                      <a:r>
                        <a:rPr lang="ru-RU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 уплотнение проектной сетки в зонах с  высокой концентрацией ОИЗ</a:t>
                      </a:r>
                      <a:endParaRPr lang="ru-RU" sz="7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05883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Обширные водонефтяные и подгазовые зоны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Возможные прорывы газа и воды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Бурение скважин на отдалении от приконтактной зоны, контроль режима работы скважин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163348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Небольшие продуктивные толщины (до 5-8 м)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Осложнение выработки запасов по площади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Бурение МЗС, </a:t>
                      </a:r>
                    </a:p>
                    <a:p>
                      <a:pPr algn="ctr" fontAlgn="ctr"/>
                      <a:r>
                        <a:rPr lang="ru-RU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уплотнение сетки скважин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928259"/>
                  </a:ext>
                </a:extLst>
              </a:tr>
            </a:tbl>
          </a:graphicData>
        </a:graphic>
      </p:graphicFrame>
      <p:sp>
        <p:nvSpPr>
          <p:cNvPr id="48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-46568" y="6321954"/>
            <a:ext cx="516467" cy="433916"/>
          </a:xfrm>
        </p:spPr>
        <p:txBody>
          <a:bodyPr/>
          <a:lstStyle/>
          <a:p>
            <a:fld id="{7C7F00F5-5EE6-472A-8470-AF62E67671A6}" type="slidenum">
              <a:rPr lang="ru-RU" smtClean="0">
                <a:solidFill>
                  <a:schemeClr val="bg1"/>
                </a:solidFill>
              </a:rPr>
              <a:pPr/>
              <a:t>20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4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87468" y="1196025"/>
            <a:ext cx="4283944" cy="21658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"/>
          <p:cNvSpPr txBox="1">
            <a:spLocks/>
          </p:cNvSpPr>
          <p:nvPr/>
        </p:nvSpPr>
        <p:spPr>
          <a:xfrm>
            <a:off x="1092828" y="417825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МЕТОД ГЛАВНЫХ КЛОМПОНЕНТ (МГК</a:t>
            </a:r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/PCA</a:t>
            </a:r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841" y="1786145"/>
            <a:ext cx="3903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Поиск скрытых переменных и обнаружение закономерностей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Удаление незначимых корреляций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Упрощение модели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Визуализация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8240" r="8176" b="6328"/>
          <a:stretch/>
        </p:blipFill>
        <p:spPr>
          <a:xfrm>
            <a:off x="6836228" y="3870579"/>
            <a:ext cx="4257812" cy="2737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Стрелка вправо 60"/>
          <p:cNvSpPr/>
          <p:nvPr/>
        </p:nvSpPr>
        <p:spPr>
          <a:xfrm>
            <a:off x="5206516" y="4907615"/>
            <a:ext cx="926794" cy="614665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62" name="Rectangle 2"/>
          <p:cNvSpPr txBox="1">
            <a:spLocks/>
          </p:cNvSpPr>
          <p:nvPr/>
        </p:nvSpPr>
        <p:spPr>
          <a:xfrm>
            <a:off x="7264844" y="1278532"/>
            <a:ext cx="301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16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Области применения</a:t>
            </a:r>
            <a:r>
              <a:rPr lang="ru-RU" sz="20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89949" y="1179275"/>
            <a:ext cx="6452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Метод МГК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позволяет преобразовывать исходные данные в более удобную для анализа форму, путем применения линейных преобразований (вычисление собственных векторов и значений матрицы ковариации).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96197" y="3518141"/>
            <a:ext cx="2561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2-мерное пространство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83592" y="2137560"/>
            <a:ext cx="64523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Главные компоненты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– это искусственно созданные оси, которые позволяют объяснить необходимую долю дисперсии в исходных данных. Компоненты образуют новое ортогональное пространство меньшей размерности.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1588148" y="3969437"/>
            <a:ext cx="3192072" cy="2888563"/>
            <a:chOff x="2021625" y="2971331"/>
            <a:chExt cx="3192072" cy="2888563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5" t="14775" r="5681" b="8846"/>
            <a:stretch/>
          </p:blipFill>
          <p:spPr>
            <a:xfrm>
              <a:off x="2021625" y="2971331"/>
              <a:ext cx="3192072" cy="288856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755669" y="4566400"/>
              <a:ext cx="3918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PC1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91193" y="3983752"/>
              <a:ext cx="473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PC2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10105" y="4117533"/>
              <a:ext cx="3918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</a:rPr>
                <a:t>PC3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915247" y="3643289"/>
            <a:ext cx="2561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3-мерное пространство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E43253-B6EF-4A47-8F91-AC633CBFB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2666" y="1350855"/>
            <a:ext cx="1237492" cy="18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5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Диаграмма 36"/>
          <p:cNvGraphicFramePr>
            <a:graphicFrameLocks/>
          </p:cNvGraphicFramePr>
          <p:nvPr/>
        </p:nvGraphicFramePr>
        <p:xfrm>
          <a:off x="6410054" y="2180871"/>
          <a:ext cx="5607337" cy="2937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рямоугольник 2"/>
          <p:cNvSpPr/>
          <p:nvPr/>
        </p:nvSpPr>
        <p:spPr>
          <a:xfrm>
            <a:off x="6495512" y="5222993"/>
            <a:ext cx="5501328" cy="1438712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ru-RU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Используя кластерный анализ разбили фонд скважин со снижениями по дебиту нефти на 12 групп</a:t>
            </a:r>
          </a:p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ru-RU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Выявленные группы скважин с потерями за счет </a:t>
            </a:r>
            <a:r>
              <a:rPr lang="en-US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ru-RU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ж</a:t>
            </a:r>
            <a:r>
              <a:rPr lang="en-US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из-за снижения закачки (-1271 т/сут), прорывов нагнетаемой воды (-1973 т/сут) а также технические неисправности скважин (-144 т/</a:t>
            </a:r>
            <a:r>
              <a:rPr lang="ru-RU" altLang="ru-RU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сут</a:t>
            </a:r>
            <a:r>
              <a:rPr lang="ru-RU" alt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altLang="ru-RU" sz="14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2" t="65803" b="-1"/>
          <a:stretch/>
        </p:blipFill>
        <p:spPr>
          <a:xfrm>
            <a:off x="143716" y="1251586"/>
            <a:ext cx="11940636" cy="832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132348" y="1146369"/>
            <a:ext cx="11952004" cy="307777"/>
          </a:xfrm>
          <a:prstGeom prst="rect">
            <a:avLst/>
          </a:prstGeom>
          <a:solidFill>
            <a:srgbClr val="E1E1E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UI "/>
              </a:rPr>
              <a:t>Добывающие скважины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6510" y="1867553"/>
            <a:ext cx="1476593" cy="234283"/>
          </a:xfrm>
          <a:prstGeom prst="rect">
            <a:avLst/>
          </a:prstGeom>
          <a:solidFill>
            <a:srgbClr val="96D0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435169" y="1405461"/>
            <a:ext cx="975868" cy="234283"/>
          </a:xfrm>
          <a:prstGeom prst="rect">
            <a:avLst/>
          </a:prstGeom>
          <a:solidFill>
            <a:srgbClr val="E88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988696" y="1867554"/>
            <a:ext cx="1080506" cy="230007"/>
          </a:xfrm>
          <a:prstGeom prst="rect">
            <a:avLst/>
          </a:prstGeom>
          <a:solidFill>
            <a:srgbClr val="E6DB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3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100834" y="1867553"/>
            <a:ext cx="1053587" cy="239733"/>
          </a:xfrm>
          <a:prstGeom prst="rect">
            <a:avLst/>
          </a:prstGeom>
          <a:solidFill>
            <a:srgbClr val="A87F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4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167752" y="1867554"/>
            <a:ext cx="1071324" cy="230007"/>
          </a:xfrm>
          <a:prstGeom prst="rect">
            <a:avLst/>
          </a:prstGeom>
          <a:solidFill>
            <a:srgbClr val="EFAE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5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315482" y="1867553"/>
            <a:ext cx="1498095" cy="240670"/>
          </a:xfrm>
          <a:prstGeom prst="rect">
            <a:avLst/>
          </a:prstGeom>
          <a:solidFill>
            <a:srgbClr val="CACA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6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940665" y="1900994"/>
            <a:ext cx="1260894" cy="221957"/>
          </a:xfrm>
          <a:prstGeom prst="rect">
            <a:avLst/>
          </a:prstGeom>
          <a:solidFill>
            <a:srgbClr val="A1E5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8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212927" y="1903208"/>
            <a:ext cx="1556715" cy="213387"/>
          </a:xfrm>
          <a:prstGeom prst="rect">
            <a:avLst/>
          </a:prstGeom>
          <a:solidFill>
            <a:srgbClr val="FFC0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9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9801274" y="1888668"/>
            <a:ext cx="1094658" cy="236498"/>
          </a:xfrm>
          <a:prstGeom prst="rect">
            <a:avLst/>
          </a:prstGeom>
          <a:solidFill>
            <a:srgbClr val="65BA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10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0945137" y="1888668"/>
            <a:ext cx="1139215" cy="234283"/>
          </a:xfrm>
          <a:prstGeom prst="rect">
            <a:avLst/>
          </a:prstGeom>
          <a:solidFill>
            <a:srgbClr val="E887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11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94734" y="1393453"/>
            <a:ext cx="970414" cy="234283"/>
          </a:xfrm>
          <a:prstGeom prst="rect">
            <a:avLst/>
          </a:prstGeom>
          <a:solidFill>
            <a:srgbClr val="FFAA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0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287635" y="1372140"/>
            <a:ext cx="1053587" cy="23428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latin typeface="Segoe UI "/>
              </a:rPr>
              <a:t>Группа 7</a:t>
            </a:r>
          </a:p>
        </p:txBody>
      </p:sp>
      <p:graphicFrame>
        <p:nvGraphicFramePr>
          <p:cNvPr id="38" name="Диаграмма 37"/>
          <p:cNvGraphicFramePr>
            <a:graphicFrameLocks/>
          </p:cNvGraphicFramePr>
          <p:nvPr/>
        </p:nvGraphicFramePr>
        <p:xfrm>
          <a:off x="141128" y="2476100"/>
          <a:ext cx="6249733" cy="1492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Диаграмма 38"/>
          <p:cNvGraphicFramePr>
            <a:graphicFrameLocks/>
          </p:cNvGraphicFramePr>
          <p:nvPr/>
        </p:nvGraphicFramePr>
        <p:xfrm>
          <a:off x="169918" y="3751753"/>
          <a:ext cx="6315998" cy="2048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635726" y="2446333"/>
            <a:ext cx="2629988" cy="3987995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284907" y="2446332"/>
            <a:ext cx="1874197" cy="3987996"/>
          </a:xfrm>
          <a:prstGeom prst="rect">
            <a:avLst/>
          </a:prstGeom>
          <a:noFill/>
          <a:ln w="19050">
            <a:solidFill>
              <a:srgbClr val="0AA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5218041" y="2456908"/>
            <a:ext cx="1133076" cy="39774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28"/>
          <p:cNvSpPr txBox="1">
            <a:spLocks noChangeArrowheads="1"/>
          </p:cNvSpPr>
          <p:nvPr/>
        </p:nvSpPr>
        <p:spPr bwMode="auto">
          <a:xfrm>
            <a:off x="861517" y="5635370"/>
            <a:ext cx="2199429" cy="738664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Падение дебита нефти зачёт прорыва воды ПДД</a:t>
            </a:r>
          </a:p>
        </p:txBody>
      </p:sp>
      <p:sp>
        <p:nvSpPr>
          <p:cNvPr id="43" name="TextBox 28"/>
          <p:cNvSpPr txBox="1">
            <a:spLocks noChangeArrowheads="1"/>
          </p:cNvSpPr>
          <p:nvPr/>
        </p:nvSpPr>
        <p:spPr bwMode="auto">
          <a:xfrm>
            <a:off x="3442915" y="5733623"/>
            <a:ext cx="1578119" cy="640411"/>
          </a:xfrm>
          <a:prstGeom prst="rect">
            <a:avLst/>
          </a:prstGeom>
          <a:solidFill>
            <a:srgbClr val="0AB46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Снижение дебита жидкости из-за снижения закачки</a:t>
            </a:r>
          </a:p>
        </p:txBody>
      </p:sp>
      <p:sp>
        <p:nvSpPr>
          <p:cNvPr id="44" name="TextBox 28"/>
          <p:cNvSpPr txBox="1">
            <a:spLocks noChangeArrowheads="1"/>
          </p:cNvSpPr>
          <p:nvPr/>
        </p:nvSpPr>
        <p:spPr bwMode="auto">
          <a:xfrm>
            <a:off x="5079211" y="5911108"/>
            <a:ext cx="138780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Тех. </a:t>
            </a:r>
          </a:p>
          <a:p>
            <a:pPr algn="ctr"/>
            <a:r>
              <a:rPr lang="ru-RU" sz="1400" b="1" dirty="0">
                <a:latin typeface="Segoe UI "/>
              </a:rPr>
              <a:t>неисправность</a:t>
            </a:r>
          </a:p>
        </p:txBody>
      </p:sp>
      <p:sp>
        <p:nvSpPr>
          <p:cNvPr id="45" name="TextBox 28"/>
          <p:cNvSpPr txBox="1">
            <a:spLocks noChangeArrowheads="1"/>
          </p:cNvSpPr>
          <p:nvPr/>
        </p:nvSpPr>
        <p:spPr bwMode="auto">
          <a:xfrm>
            <a:off x="802398" y="6534936"/>
            <a:ext cx="2241410" cy="30777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Снижение закачки</a:t>
            </a:r>
          </a:p>
        </p:txBody>
      </p:sp>
      <p:sp>
        <p:nvSpPr>
          <p:cNvPr id="46" name="TextBox 28"/>
          <p:cNvSpPr txBox="1">
            <a:spLocks noChangeArrowheads="1"/>
          </p:cNvSpPr>
          <p:nvPr/>
        </p:nvSpPr>
        <p:spPr bwMode="auto">
          <a:xfrm>
            <a:off x="3318321" y="6506911"/>
            <a:ext cx="1758019" cy="30777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200" b="1" dirty="0">
                <a:latin typeface="Segoe UI "/>
              </a:rPr>
              <a:t>Увеличение</a:t>
            </a:r>
            <a:r>
              <a:rPr lang="ru-RU" sz="1400" b="1" dirty="0">
                <a:latin typeface="Segoe UI "/>
              </a:rPr>
              <a:t> закачки</a:t>
            </a:r>
          </a:p>
        </p:txBody>
      </p:sp>
      <p:sp>
        <p:nvSpPr>
          <p:cNvPr id="47" name="TextBox 28"/>
          <p:cNvSpPr txBox="1">
            <a:spLocks noChangeArrowheads="1"/>
          </p:cNvSpPr>
          <p:nvPr/>
        </p:nvSpPr>
        <p:spPr bwMode="auto">
          <a:xfrm>
            <a:off x="5242504" y="6528353"/>
            <a:ext cx="1084149" cy="26161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КРС/ЛНЭК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7735710" y="3571127"/>
            <a:ext cx="73152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48 скв.</a:t>
            </a:r>
          </a:p>
        </p:txBody>
      </p:sp>
      <p:sp>
        <p:nvSpPr>
          <p:cNvPr id="49" name="TextBox 28"/>
          <p:cNvSpPr txBox="1">
            <a:spLocks noChangeArrowheads="1"/>
          </p:cNvSpPr>
          <p:nvPr/>
        </p:nvSpPr>
        <p:spPr bwMode="auto">
          <a:xfrm>
            <a:off x="8566728" y="3702102"/>
            <a:ext cx="73152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4 скв.</a:t>
            </a:r>
          </a:p>
        </p:txBody>
      </p:sp>
      <p:sp>
        <p:nvSpPr>
          <p:cNvPr id="50" name="TextBox 28"/>
          <p:cNvSpPr txBox="1">
            <a:spLocks noChangeArrowheads="1"/>
          </p:cNvSpPr>
          <p:nvPr/>
        </p:nvSpPr>
        <p:spPr bwMode="auto">
          <a:xfrm>
            <a:off x="9382531" y="4527524"/>
            <a:ext cx="73152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87 скв.</a:t>
            </a:r>
          </a:p>
        </p:txBody>
      </p:sp>
      <p:sp>
        <p:nvSpPr>
          <p:cNvPr id="51" name="TextBox 28"/>
          <p:cNvSpPr txBox="1">
            <a:spLocks noChangeArrowheads="1"/>
          </p:cNvSpPr>
          <p:nvPr/>
        </p:nvSpPr>
        <p:spPr bwMode="auto">
          <a:xfrm>
            <a:off x="10232762" y="4838459"/>
            <a:ext cx="731524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50 скв.</a:t>
            </a:r>
          </a:p>
        </p:txBody>
      </p:sp>
      <p:sp>
        <p:nvSpPr>
          <p:cNvPr id="52" name="TextBox 28"/>
          <p:cNvSpPr txBox="1">
            <a:spLocks noChangeArrowheads="1"/>
          </p:cNvSpPr>
          <p:nvPr/>
        </p:nvSpPr>
        <p:spPr bwMode="auto">
          <a:xfrm>
            <a:off x="635726" y="2156025"/>
            <a:ext cx="5743045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100" b="1" dirty="0">
                <a:latin typeface="Segoe UI "/>
              </a:rPr>
              <a:t>Средние изменения параметров по выделенным группам скважин</a:t>
            </a:r>
          </a:p>
        </p:txBody>
      </p:sp>
      <p:sp>
        <p:nvSpPr>
          <p:cNvPr id="53" name="TextBox 28"/>
          <p:cNvSpPr txBox="1">
            <a:spLocks noChangeArrowheads="1"/>
          </p:cNvSpPr>
          <p:nvPr/>
        </p:nvSpPr>
        <p:spPr bwMode="auto">
          <a:xfrm>
            <a:off x="811994" y="6528353"/>
            <a:ext cx="2241410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Решение?</a:t>
            </a:r>
          </a:p>
        </p:txBody>
      </p:sp>
      <p:sp>
        <p:nvSpPr>
          <p:cNvPr id="54" name="TextBox 28"/>
          <p:cNvSpPr txBox="1">
            <a:spLocks noChangeArrowheads="1"/>
          </p:cNvSpPr>
          <p:nvPr/>
        </p:nvSpPr>
        <p:spPr bwMode="auto">
          <a:xfrm>
            <a:off x="3327917" y="6511852"/>
            <a:ext cx="1796878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Решение</a:t>
            </a:r>
            <a:r>
              <a:rPr lang="ru-RU" sz="1100" b="1" dirty="0">
                <a:latin typeface="Segoe UI "/>
              </a:rPr>
              <a:t>?</a:t>
            </a:r>
          </a:p>
        </p:txBody>
      </p:sp>
      <p:sp>
        <p:nvSpPr>
          <p:cNvPr id="55" name="TextBox 28"/>
          <p:cNvSpPr txBox="1">
            <a:spLocks noChangeArrowheads="1"/>
          </p:cNvSpPr>
          <p:nvPr/>
        </p:nvSpPr>
        <p:spPr bwMode="auto">
          <a:xfrm>
            <a:off x="5242504" y="6506911"/>
            <a:ext cx="1084149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Решение?</a:t>
            </a:r>
          </a:p>
        </p:txBody>
      </p:sp>
      <p:sp>
        <p:nvSpPr>
          <p:cNvPr id="58" name="Rectangle 2"/>
          <p:cNvSpPr txBox="1">
            <a:spLocks/>
          </p:cNvSpPr>
          <p:nvPr/>
        </p:nvSpPr>
        <p:spPr>
          <a:xfrm>
            <a:off x="1102762" y="366313"/>
            <a:ext cx="740012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КЛАСТЕРИЗАЦИЯ СКВАЖИН ПО СНИЖЕНИЮ ДЕБИТА НЕФТИ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51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xfrm>
            <a:off x="1094545" y="419889"/>
            <a:ext cx="8599784" cy="480131"/>
          </a:xfr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ВНЕДРЕНИЕ МГК</a:t>
            </a:r>
            <a:endParaRPr sz="2800" b="1" dirty="0">
              <a:solidFill>
                <a:schemeClr val="tx1"/>
              </a:solidFill>
              <a:latin typeface="Segoe UI" panose="020B05020402040202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2"/>
          <p:cNvSpPr/>
          <p:nvPr/>
        </p:nvSpPr>
        <p:spPr>
          <a:xfrm>
            <a:off x="6572742" y="4595937"/>
            <a:ext cx="5541726" cy="1892682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ru-RU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 помощью МГК снизили размерность исходной матрицы данных</a:t>
            </a:r>
          </a:p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ru-RU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Получена матрица из 16 компонент. Каждый компонент представляет собой совокупность исходных параметров с определенными весами</a:t>
            </a:r>
          </a:p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ru-RU" alt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Полученный набор компонент использовали для разделения фонда скважин на группы методом кластеризации</a:t>
            </a:r>
          </a:p>
        </p:txBody>
      </p:sp>
      <p:sp>
        <p:nvSpPr>
          <p:cNvPr id="13" name="TextBox 28"/>
          <p:cNvSpPr txBox="1">
            <a:spLocks noChangeArrowheads="1"/>
          </p:cNvSpPr>
          <p:nvPr/>
        </p:nvSpPr>
        <p:spPr bwMode="auto">
          <a:xfrm>
            <a:off x="4121210" y="3519655"/>
            <a:ext cx="22414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Темпы падения показателей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11" name="TextBox 28"/>
          <p:cNvSpPr txBox="1">
            <a:spLocks noChangeArrowheads="1"/>
          </p:cNvSpPr>
          <p:nvPr/>
        </p:nvSpPr>
        <p:spPr bwMode="auto">
          <a:xfrm rot="16200000">
            <a:off x="-2011637" y="3619982"/>
            <a:ext cx="4613030" cy="523220"/>
          </a:xfrm>
          <a:prstGeom prst="rect">
            <a:avLst/>
          </a:prstGeom>
          <a:solidFill>
            <a:srgbClr val="E1E1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Исходные параметры</a:t>
            </a:r>
          </a:p>
          <a:p>
            <a:pPr algn="ctr"/>
            <a:r>
              <a:rPr lang="ru-RU" sz="1400" b="1" dirty="0">
                <a:latin typeface="Segoe UI "/>
              </a:rPr>
              <a:t>Общая дисперсия 100%</a:t>
            </a:r>
            <a:endParaRPr lang="en-US" sz="1400" b="1" dirty="0"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12" name="TextBox 28"/>
          <p:cNvSpPr txBox="1">
            <a:spLocks noChangeArrowheads="1"/>
          </p:cNvSpPr>
          <p:nvPr/>
        </p:nvSpPr>
        <p:spPr bwMode="auto">
          <a:xfrm rot="16200000">
            <a:off x="-93188" y="3885104"/>
            <a:ext cx="5456857" cy="307777"/>
          </a:xfrm>
          <a:prstGeom prst="rect">
            <a:avLst/>
          </a:prstGeom>
          <a:solidFill>
            <a:srgbClr val="E1E1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Общая дисперсия в новых </a:t>
            </a:r>
            <a:r>
              <a:rPr lang="ru-RU" sz="1400" b="1" dirty="0" err="1">
                <a:latin typeface="Segoe UI "/>
              </a:rPr>
              <a:t>компанентах</a:t>
            </a:r>
            <a:r>
              <a:rPr lang="ru-RU" sz="1400" b="1" dirty="0">
                <a:latin typeface="Segoe UI "/>
              </a:rPr>
              <a:t> 95%</a:t>
            </a:r>
            <a:endParaRPr lang="en-US" sz="1400" b="1" dirty="0"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4" name="TextBox 28"/>
          <p:cNvSpPr txBox="1">
            <a:spLocks noChangeArrowheads="1"/>
          </p:cNvSpPr>
          <p:nvPr/>
        </p:nvSpPr>
        <p:spPr bwMode="auto">
          <a:xfrm>
            <a:off x="632718" y="815871"/>
            <a:ext cx="14777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2</a:t>
            </a:r>
            <a:r>
              <a:rPr lang="en-US" sz="1400" b="1" dirty="0">
                <a:latin typeface="Segoe UI "/>
              </a:rPr>
              <a:t>8</a:t>
            </a:r>
            <a:r>
              <a:rPr lang="ru-RU" sz="1400" b="1" dirty="0">
                <a:latin typeface="Segoe UI "/>
              </a:rPr>
              <a:t> исходных параметров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879327" y="1333519"/>
            <a:ext cx="1029956" cy="605372"/>
          </a:xfrm>
          <a:prstGeom prst="rect">
            <a:avLst/>
          </a:prstGeom>
          <a:solidFill>
            <a:srgbClr val="FEC12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</a:t>
            </a:r>
            <a:r>
              <a:rPr lang="en-US" b="1" dirty="0">
                <a:solidFill>
                  <a:schemeClr val="tx1"/>
                </a:solidFill>
                <a:latin typeface="Segoe UI "/>
              </a:rPr>
              <a:t>1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2879327" y="2095742"/>
            <a:ext cx="1029956" cy="459327"/>
          </a:xfrm>
          <a:prstGeom prst="rect">
            <a:avLst/>
          </a:prstGeom>
          <a:solidFill>
            <a:srgbClr val="01AB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№2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879327" y="2611718"/>
            <a:ext cx="1029956" cy="8573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№3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2876130" y="3534428"/>
            <a:ext cx="1029956" cy="481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№4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2862354" y="4080876"/>
            <a:ext cx="1029956" cy="1078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№5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850158" y="6139096"/>
            <a:ext cx="1029956" cy="628326"/>
          </a:xfrm>
          <a:prstGeom prst="rect">
            <a:avLst/>
          </a:prstGeom>
          <a:solidFill>
            <a:srgbClr val="F6D1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№16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32" name="TextBox 28"/>
          <p:cNvSpPr txBox="1">
            <a:spLocks noChangeArrowheads="1"/>
          </p:cNvSpPr>
          <p:nvPr/>
        </p:nvSpPr>
        <p:spPr bwMode="auto">
          <a:xfrm>
            <a:off x="2775403" y="835155"/>
            <a:ext cx="12038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16 «Новых»</a:t>
            </a:r>
            <a:r>
              <a:rPr lang="en-US" sz="1400" b="1" dirty="0">
                <a:latin typeface="Segoe UI "/>
              </a:rPr>
              <a:t> </a:t>
            </a:r>
            <a:r>
              <a:rPr lang="ru-RU" sz="1400" b="1" dirty="0">
                <a:latin typeface="Segoe UI "/>
              </a:rPr>
              <a:t>компонент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5" name="Левая фигурная скобка 24"/>
          <p:cNvSpPr/>
          <p:nvPr/>
        </p:nvSpPr>
        <p:spPr>
          <a:xfrm>
            <a:off x="2156816" y="1323468"/>
            <a:ext cx="283311" cy="62058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Левая фигурная скобка 33"/>
          <p:cNvSpPr/>
          <p:nvPr/>
        </p:nvSpPr>
        <p:spPr>
          <a:xfrm>
            <a:off x="2156815" y="2077596"/>
            <a:ext cx="283311" cy="4774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Левая фигурная скобка 34"/>
          <p:cNvSpPr/>
          <p:nvPr/>
        </p:nvSpPr>
        <p:spPr>
          <a:xfrm>
            <a:off x="2124410" y="2588157"/>
            <a:ext cx="283311" cy="8329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Левая фигурная скобка 35"/>
          <p:cNvSpPr/>
          <p:nvPr/>
        </p:nvSpPr>
        <p:spPr>
          <a:xfrm>
            <a:off x="2124410" y="3572679"/>
            <a:ext cx="283311" cy="4428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Левая фигурная скобка 36"/>
          <p:cNvSpPr/>
          <p:nvPr/>
        </p:nvSpPr>
        <p:spPr>
          <a:xfrm>
            <a:off x="2124409" y="4056117"/>
            <a:ext cx="283311" cy="10206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Левая фигурная скобка 37"/>
          <p:cNvSpPr/>
          <p:nvPr/>
        </p:nvSpPr>
        <p:spPr>
          <a:xfrm>
            <a:off x="2126346" y="5533210"/>
            <a:ext cx="283311" cy="4640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28"/>
          <p:cNvSpPr txBox="1">
            <a:spLocks noChangeArrowheads="1"/>
          </p:cNvSpPr>
          <p:nvPr/>
        </p:nvSpPr>
        <p:spPr bwMode="auto">
          <a:xfrm rot="5400000">
            <a:off x="3305589" y="5657277"/>
            <a:ext cx="3166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3200" b="1" dirty="0">
                <a:latin typeface="Segoe UI "/>
              </a:rPr>
              <a:t>…</a:t>
            </a:r>
            <a:endParaRPr lang="en-US" sz="32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42" name="TextBox 28"/>
          <p:cNvSpPr txBox="1">
            <a:spLocks noChangeArrowheads="1"/>
          </p:cNvSpPr>
          <p:nvPr/>
        </p:nvSpPr>
        <p:spPr bwMode="auto">
          <a:xfrm>
            <a:off x="4121210" y="2170291"/>
            <a:ext cx="2241410" cy="307777"/>
          </a:xfrm>
          <a:prstGeom prst="rect">
            <a:avLst/>
          </a:prstGeom>
          <a:solidFill>
            <a:srgbClr val="01ABC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Энергетика, Кпрод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43" name="TextBox 28"/>
          <p:cNvSpPr txBox="1">
            <a:spLocks noChangeArrowheads="1"/>
          </p:cNvSpPr>
          <p:nvPr/>
        </p:nvSpPr>
        <p:spPr bwMode="auto">
          <a:xfrm>
            <a:off x="4121210" y="2774203"/>
            <a:ext cx="2241410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Технологические параметры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44" name="TextBox 28"/>
          <p:cNvSpPr txBox="1">
            <a:spLocks noChangeArrowheads="1"/>
          </p:cNvSpPr>
          <p:nvPr/>
        </p:nvSpPr>
        <p:spPr bwMode="auto">
          <a:xfrm>
            <a:off x="4121210" y="1372151"/>
            <a:ext cx="2241410" cy="523220"/>
          </a:xfrm>
          <a:prstGeom prst="rect">
            <a:avLst/>
          </a:prstGeom>
          <a:solidFill>
            <a:srgbClr val="FEC12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  <a:cs typeface="Segoe UI" panose="020B0502040204020203" pitchFamily="34" charset="0"/>
              </a:rPr>
              <a:t>Изменение режимы работы</a:t>
            </a:r>
            <a:endParaRPr lang="en-US" sz="1400" b="1" dirty="0"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45" name="TextBox 28"/>
          <p:cNvSpPr txBox="1">
            <a:spLocks noChangeArrowheads="1"/>
          </p:cNvSpPr>
          <p:nvPr/>
        </p:nvSpPr>
        <p:spPr bwMode="auto">
          <a:xfrm>
            <a:off x="4121210" y="4250975"/>
            <a:ext cx="2241410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Геолого-технологические параметры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46" name="TextBox 28"/>
          <p:cNvSpPr txBox="1">
            <a:spLocks noChangeArrowheads="1"/>
          </p:cNvSpPr>
          <p:nvPr/>
        </p:nvSpPr>
        <p:spPr bwMode="auto">
          <a:xfrm>
            <a:off x="4060321" y="6083927"/>
            <a:ext cx="2241410" cy="738664"/>
          </a:xfrm>
          <a:prstGeom prst="rect">
            <a:avLst/>
          </a:prstGeom>
          <a:solidFill>
            <a:srgbClr val="F6D10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Параметры 7-16 это различная комбинация исходных параметров</a:t>
            </a:r>
          </a:p>
        </p:txBody>
      </p:sp>
      <p:sp>
        <p:nvSpPr>
          <p:cNvPr id="47" name="TextBox 28"/>
          <p:cNvSpPr txBox="1">
            <a:spLocks noChangeArrowheads="1"/>
          </p:cNvSpPr>
          <p:nvPr/>
        </p:nvSpPr>
        <p:spPr bwMode="auto">
          <a:xfrm>
            <a:off x="7007638" y="254800"/>
            <a:ext cx="2946711" cy="523220"/>
          </a:xfrm>
          <a:prstGeom prst="rect">
            <a:avLst/>
          </a:prstGeom>
          <a:solidFill>
            <a:srgbClr val="E1E1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Обоснование выбора количества новых компонент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6455965" y="861803"/>
            <a:ext cx="0" cy="573046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6572742" y="4115558"/>
            <a:ext cx="5510636" cy="3077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UI "/>
              </a:rPr>
              <a:t>Кластеризация фонда скважин по изменению показателей</a:t>
            </a:r>
          </a:p>
        </p:txBody>
      </p:sp>
      <p:sp>
        <p:nvSpPr>
          <p:cNvPr id="53" name="Стрелка вправо 52"/>
          <p:cNvSpPr/>
          <p:nvPr/>
        </p:nvSpPr>
        <p:spPr>
          <a:xfrm>
            <a:off x="5978471" y="3266824"/>
            <a:ext cx="768297" cy="283431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chemeClr val="tx1"/>
              </a:solidFill>
              <a:latin typeface="Segoe UI "/>
            </a:endParaRPr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58" y="2899297"/>
            <a:ext cx="5137404" cy="1054589"/>
          </a:xfrm>
          <a:prstGeom prst="rect">
            <a:avLst/>
          </a:prstGeom>
        </p:spPr>
      </p:pic>
      <p:grpSp>
        <p:nvGrpSpPr>
          <p:cNvPr id="50" name="Группа 49"/>
          <p:cNvGrpSpPr/>
          <p:nvPr/>
        </p:nvGrpSpPr>
        <p:grpSpPr>
          <a:xfrm>
            <a:off x="6515133" y="662724"/>
            <a:ext cx="3805780" cy="2286110"/>
            <a:chOff x="8385140" y="732845"/>
            <a:chExt cx="4009617" cy="2861919"/>
          </a:xfrm>
        </p:grpSpPr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376" y="732845"/>
              <a:ext cx="3988381" cy="2658921"/>
            </a:xfrm>
            <a:prstGeom prst="rect">
              <a:avLst/>
            </a:prstGeom>
          </p:spPr>
        </p:pic>
        <p:sp>
          <p:nvSpPr>
            <p:cNvPr id="54" name="TextBox 28"/>
            <p:cNvSpPr txBox="1">
              <a:spLocks noChangeArrowheads="1"/>
            </p:cNvSpPr>
            <p:nvPr/>
          </p:nvSpPr>
          <p:spPr bwMode="auto">
            <a:xfrm rot="16200000">
              <a:off x="7686671" y="1939214"/>
              <a:ext cx="1721200" cy="32426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ru-RU" sz="1400" b="1" dirty="0">
                  <a:latin typeface="Segoe UI "/>
                </a:rPr>
                <a:t>Дисперсия</a:t>
              </a:r>
              <a:endParaRPr lang="en-US" sz="1200" b="1" dirty="0">
                <a:solidFill>
                  <a:srgbClr val="FF0000"/>
                </a:solidFill>
                <a:latin typeface="Segoe UI "/>
                <a:cs typeface="Segoe UI" panose="020B0502040204020203" pitchFamily="34" charset="0"/>
              </a:endParaRPr>
            </a:p>
          </p:txBody>
        </p:sp>
        <p:sp>
          <p:nvSpPr>
            <p:cNvPr id="55" name="TextBox 28"/>
            <p:cNvSpPr txBox="1">
              <a:spLocks noChangeArrowheads="1"/>
            </p:cNvSpPr>
            <p:nvPr/>
          </p:nvSpPr>
          <p:spPr bwMode="auto">
            <a:xfrm>
              <a:off x="9375775" y="3209466"/>
              <a:ext cx="2161032" cy="38529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ru-RU" sz="1400" b="1" dirty="0">
                  <a:latin typeface="Segoe UI "/>
                </a:rPr>
                <a:t>Кол-во компонент</a:t>
              </a:r>
              <a:endParaRPr lang="en-US" sz="1400" b="1" dirty="0">
                <a:solidFill>
                  <a:srgbClr val="FF0000"/>
                </a:solidFill>
                <a:latin typeface="Segoe UI "/>
                <a:cs typeface="Segoe UI" panose="020B0502040204020203" pitchFamily="34" charset="0"/>
              </a:endParaRPr>
            </a:p>
          </p:txBody>
        </p:sp>
        <p:cxnSp>
          <p:nvCxnSpPr>
            <p:cNvPr id="56" name="Прямая соединительная линия 55"/>
            <p:cNvCxnSpPr/>
            <p:nvPr/>
          </p:nvCxnSpPr>
          <p:spPr>
            <a:xfrm>
              <a:off x="10633713" y="1264571"/>
              <a:ext cx="0" cy="1822528"/>
            </a:xfrm>
            <a:prstGeom prst="line">
              <a:avLst/>
            </a:prstGeom>
            <a:ln w="28575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8925705" y="1315728"/>
              <a:ext cx="1708008" cy="0"/>
            </a:xfrm>
            <a:prstGeom prst="line">
              <a:avLst/>
            </a:prstGeom>
            <a:ln w="2857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9" name="TextBox 28"/>
            <p:cNvSpPr txBox="1">
              <a:spLocks noChangeArrowheads="1"/>
            </p:cNvSpPr>
            <p:nvPr/>
          </p:nvSpPr>
          <p:spPr bwMode="auto">
            <a:xfrm>
              <a:off x="10954684" y="1310980"/>
              <a:ext cx="1013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ru-RU" sz="900" b="1" dirty="0">
                  <a:latin typeface="Segoe UI "/>
                </a:rPr>
                <a:t>Накопленная </a:t>
              </a:r>
            </a:p>
            <a:p>
              <a:pPr algn="ctr"/>
              <a:r>
                <a:rPr lang="ru-RU" sz="900" b="1" dirty="0">
                  <a:latin typeface="Segoe UI "/>
                </a:rPr>
                <a:t>дисперсия</a:t>
              </a:r>
              <a:endParaRPr lang="en-US" sz="900" b="1" dirty="0">
                <a:solidFill>
                  <a:srgbClr val="FF0000"/>
                </a:solidFill>
                <a:latin typeface="Segoe UI "/>
                <a:cs typeface="Segoe UI" panose="020B0502040204020203" pitchFamily="34" charset="0"/>
              </a:endParaRPr>
            </a:p>
          </p:txBody>
        </p:sp>
        <p:sp>
          <p:nvSpPr>
            <p:cNvPr id="61" name="TextBox 28"/>
            <p:cNvSpPr txBox="1">
              <a:spLocks noChangeArrowheads="1"/>
            </p:cNvSpPr>
            <p:nvPr/>
          </p:nvSpPr>
          <p:spPr bwMode="auto">
            <a:xfrm>
              <a:off x="10577626" y="1849548"/>
              <a:ext cx="1469493" cy="613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/>
              <a:r>
                <a:rPr lang="ru-RU" sz="900" b="1" dirty="0">
                  <a:latin typeface="Segoe UI "/>
                </a:rPr>
                <a:t>Доля объясненной дисперсии</a:t>
              </a:r>
            </a:p>
            <a:p>
              <a:pPr algn="ctr"/>
              <a:r>
                <a:rPr lang="ru-RU" sz="900" b="1" dirty="0">
                  <a:latin typeface="Segoe UI "/>
                </a:rPr>
                <a:t> компонентой</a:t>
              </a:r>
              <a:endParaRPr lang="en-US" sz="900" b="1" dirty="0">
                <a:latin typeface="Segoe UI "/>
                <a:cs typeface="Segoe UI" panose="020B0502040204020203" pitchFamily="34" charset="0"/>
              </a:endParaRP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10714336" y="1753807"/>
              <a:ext cx="403603" cy="95277"/>
            </a:xfrm>
            <a:prstGeom prst="rect">
              <a:avLst/>
            </a:prstGeom>
            <a:solidFill>
              <a:srgbClr val="4C9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3" name="Прямая соединительная линия 62"/>
            <p:cNvCxnSpPr/>
            <p:nvPr/>
          </p:nvCxnSpPr>
          <p:spPr>
            <a:xfrm>
              <a:off x="10790864" y="1514339"/>
              <a:ext cx="2536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Овал 63"/>
            <p:cNvSpPr/>
            <p:nvPr/>
          </p:nvSpPr>
          <p:spPr>
            <a:xfrm>
              <a:off x="10839692" y="1421942"/>
              <a:ext cx="152892" cy="1528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Таблица 20"/>
          <p:cNvGraphicFramePr>
            <a:graphicFrameLocks noGrp="1"/>
          </p:cNvGraphicFramePr>
          <p:nvPr/>
        </p:nvGraphicFramePr>
        <p:xfrm>
          <a:off x="639571" y="1310566"/>
          <a:ext cx="1414532" cy="5229248"/>
        </p:xfrm>
        <a:graphic>
          <a:graphicData uri="http://schemas.openxmlformats.org/drawingml/2006/table">
            <a:tbl>
              <a:tblPr/>
              <a:tblGrid>
                <a:gridCol w="1414532">
                  <a:extLst>
                    <a:ext uri="{9D8B030D-6E8A-4147-A177-3AD203B41FA5}">
                      <a16:colId xmlns:a16="http://schemas.microsoft.com/office/drawing/2014/main" val="1951245073"/>
                    </a:ext>
                  </a:extLst>
                </a:gridCol>
              </a:tblGrid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н, т/сут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0996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ж, т/сут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890635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WCT, 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69385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н. За год, 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13302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ж. За год, 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1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04370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Закачка ППД, м3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18463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Рпл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атм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620762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Рзаб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атм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AB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16824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H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дин,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57756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Нспуск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31844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H</a:t>
                      </a:r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вдп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55797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КВЧ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52773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Напор,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678170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T</a:t>
                      </a:r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пад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</a:t>
                      </a: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77771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T</a:t>
                      </a:r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падРпл</a:t>
                      </a:r>
                      <a:endParaRPr lang="ru-RU" sz="105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883526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Темп Обводнения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41075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K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пор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08560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Кпр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90560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KH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666459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плотность ОННТ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72848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ОННТ,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80095"/>
                  </a:ext>
                </a:extLst>
              </a:tr>
              <a:tr h="283572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Нач. нефтенасыщенность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157762"/>
                  </a:ext>
                </a:extLst>
              </a:tr>
              <a:tr h="133983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ННТ,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6520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 ГТМ, т/сут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37050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ж ГТМ, т/сут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509124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Рзаб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ГТМ, атм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46240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</a:t>
                      </a:r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Ндин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ГТМ, 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68998"/>
                  </a:ext>
                </a:extLst>
              </a:tr>
              <a:tr h="143627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 Напор от ГТМ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681499"/>
                  </a:ext>
                </a:extLst>
              </a:tr>
              <a:tr h="213601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t 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от последнего ГТМ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788057"/>
                  </a:ext>
                </a:extLst>
              </a:tr>
            </a:tbl>
          </a:graphicData>
        </a:graphic>
      </p:graphicFrame>
      <p:sp>
        <p:nvSpPr>
          <p:cNvPr id="65" name="Прямоугольник 64"/>
          <p:cNvSpPr/>
          <p:nvPr/>
        </p:nvSpPr>
        <p:spPr>
          <a:xfrm>
            <a:off x="2876130" y="5193638"/>
            <a:ext cx="1029956" cy="62832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Segoe UI "/>
              </a:rPr>
              <a:t>№6</a:t>
            </a:r>
            <a:endParaRPr lang="en-US" b="1" dirty="0">
              <a:solidFill>
                <a:schemeClr val="tx1"/>
              </a:solidFill>
              <a:latin typeface="Segoe UI "/>
            </a:endParaRPr>
          </a:p>
        </p:txBody>
      </p:sp>
      <p:sp>
        <p:nvSpPr>
          <p:cNvPr id="66" name="TextBox 28"/>
          <p:cNvSpPr txBox="1">
            <a:spLocks noChangeArrowheads="1"/>
          </p:cNvSpPr>
          <p:nvPr/>
        </p:nvSpPr>
        <p:spPr bwMode="auto">
          <a:xfrm>
            <a:off x="4112165" y="5353912"/>
            <a:ext cx="2241410" cy="307777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ru-RU" sz="1400" b="1" dirty="0">
                <a:latin typeface="Segoe UI "/>
              </a:rPr>
              <a:t>Влияние ГТМ</a:t>
            </a:r>
            <a:endParaRPr lang="en-US" sz="1400" b="1" dirty="0">
              <a:solidFill>
                <a:srgbClr val="FF0000"/>
              </a:solidFill>
              <a:latin typeface="Segoe UI "/>
              <a:cs typeface="Segoe UI" panose="020B0502040204020203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990949" y="926728"/>
            <a:ext cx="2042228" cy="1600438"/>
          </a:xfrm>
          <a:prstGeom prst="rect">
            <a:avLst/>
          </a:prstGeom>
          <a:solidFill>
            <a:srgbClr val="E1E1E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Дальнейшее увеличение количества компонент не приводит к повышению точности анализа!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51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AD41F0D-6877-E36F-BBC2-CB0D49131344}"/>
              </a:ext>
            </a:extLst>
          </p:cNvPr>
          <p:cNvGrpSpPr/>
          <p:nvPr/>
        </p:nvGrpSpPr>
        <p:grpSpPr>
          <a:xfrm>
            <a:off x="1056603" y="677653"/>
            <a:ext cx="1206064" cy="4826037"/>
            <a:chOff x="1632675" y="1015981"/>
            <a:chExt cx="1206064" cy="4826037"/>
          </a:xfrm>
        </p:grpSpPr>
        <p:sp>
          <p:nvSpPr>
            <p:cNvPr id="2" name="Шестиугольник 1">
              <a:extLst>
                <a:ext uri="{FF2B5EF4-FFF2-40B4-BE49-F238E27FC236}">
                  <a16:creationId xmlns:a16="http://schemas.microsoft.com/office/drawing/2014/main" id="{F68848EA-A42B-7A9D-777C-913492FAC384}"/>
                </a:ext>
              </a:extLst>
            </p:cNvPr>
            <p:cNvSpPr/>
            <p:nvPr/>
          </p:nvSpPr>
          <p:spPr>
            <a:xfrm rot="5400000">
              <a:off x="1584434" y="1064224"/>
              <a:ext cx="1302547" cy="1206062"/>
            </a:xfrm>
            <a:prstGeom prst="hexago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" name="Шестиугольник 2">
              <a:extLst>
                <a:ext uri="{FF2B5EF4-FFF2-40B4-BE49-F238E27FC236}">
                  <a16:creationId xmlns:a16="http://schemas.microsoft.com/office/drawing/2014/main" id="{469A1B27-07D4-056A-68BE-03E67408B912}"/>
                </a:ext>
              </a:extLst>
            </p:cNvPr>
            <p:cNvSpPr/>
            <p:nvPr/>
          </p:nvSpPr>
          <p:spPr>
            <a:xfrm rot="5400000">
              <a:off x="1584433" y="2825969"/>
              <a:ext cx="1302547" cy="1206062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Шестиугольник 3">
              <a:extLst>
                <a:ext uri="{FF2B5EF4-FFF2-40B4-BE49-F238E27FC236}">
                  <a16:creationId xmlns:a16="http://schemas.microsoft.com/office/drawing/2014/main" id="{52BC9708-2106-1573-187D-8B3076DC980A}"/>
                </a:ext>
              </a:extLst>
            </p:cNvPr>
            <p:cNvSpPr/>
            <p:nvPr/>
          </p:nvSpPr>
          <p:spPr>
            <a:xfrm rot="5400000">
              <a:off x="1584432" y="4587714"/>
              <a:ext cx="1302547" cy="1206062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" name="Рисунок 8" descr="В яблочко со сплошной заливкой">
            <a:extLst>
              <a:ext uri="{FF2B5EF4-FFF2-40B4-BE49-F238E27FC236}">
                <a16:creationId xmlns:a16="http://schemas.microsoft.com/office/drawing/2014/main" id="{36E5E675-940B-3325-B523-E0961A3D9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433" y="2633472"/>
            <a:ext cx="914400" cy="914400"/>
          </a:xfrm>
          <a:prstGeom prst="rect">
            <a:avLst/>
          </a:prstGeom>
        </p:spPr>
      </p:pic>
      <p:pic>
        <p:nvPicPr>
          <p:cNvPr id="11" name="Рисунок 10" descr="Контрольный список со сплошной заливкой">
            <a:extLst>
              <a:ext uri="{FF2B5EF4-FFF2-40B4-BE49-F238E27FC236}">
                <a16:creationId xmlns:a16="http://schemas.microsoft.com/office/drawing/2014/main" id="{3426B998-4C3C-C594-B0A8-C997F9BD1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2433" y="4395217"/>
            <a:ext cx="914400" cy="914400"/>
          </a:xfrm>
          <a:prstGeom prst="rect">
            <a:avLst/>
          </a:prstGeom>
        </p:spPr>
      </p:pic>
      <p:pic>
        <p:nvPicPr>
          <p:cNvPr id="13" name="Рисунок 12" descr="Школьный класс со сплошной заливкой">
            <a:extLst>
              <a:ext uri="{FF2B5EF4-FFF2-40B4-BE49-F238E27FC236}">
                <a16:creationId xmlns:a16="http://schemas.microsoft.com/office/drawing/2014/main" id="{7F42FDA2-4FDB-DD51-CBDF-8E9060C31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2433" y="871727"/>
            <a:ext cx="914400" cy="914400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40078DF0-62E2-714C-7C4D-37368555AD24}"/>
              </a:ext>
            </a:extLst>
          </p:cNvPr>
          <p:cNvSpPr txBox="1">
            <a:spLocks/>
          </p:cNvSpPr>
          <p:nvPr/>
        </p:nvSpPr>
        <p:spPr>
          <a:xfrm>
            <a:off x="2493072" y="555577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АКТУАЛЬНОСТЬ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5B77DA2-00C0-5879-3C5C-CDE50D917D1A}"/>
              </a:ext>
            </a:extLst>
          </p:cNvPr>
          <p:cNvSpPr txBox="1">
            <a:spLocks/>
          </p:cNvSpPr>
          <p:nvPr/>
        </p:nvSpPr>
        <p:spPr>
          <a:xfrm>
            <a:off x="2493072" y="2220933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ЦЕЛЬ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D554401-75BD-2F88-217C-6BC66B75D599}"/>
              </a:ext>
            </a:extLst>
          </p:cNvPr>
          <p:cNvSpPr txBox="1">
            <a:spLocks/>
          </p:cNvSpPr>
          <p:nvPr/>
        </p:nvSpPr>
        <p:spPr>
          <a:xfrm>
            <a:off x="2493072" y="4002954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ЗАДАЧИ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6DD7CEAE-AF81-2C7A-6011-D85F6BF00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720" y="1035708"/>
            <a:ext cx="5432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3D464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Arial" charset="0"/>
              </a:rPr>
              <a:t>Поддержание уровня добычи нефти путем проведения ГТМ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D464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  <a:sym typeface="Arial" charset="0"/>
            </a:endParaRPr>
          </a:p>
          <a:p>
            <a:pPr marL="0" marR="0" lvl="0" indent="0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rgbClr val="3D464A">
                    <a:lumMod val="50000"/>
                  </a:srgb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Поддержка развития разработки внутреннего ПО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D464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EFC2CFE6-EA11-6581-FF40-CB13A98C6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720" y="2701064"/>
            <a:ext cx="543228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 defTabSz="914342" eaLnBrk="1" hangingPunct="1"/>
            <a:r>
              <a:rPr lang="ru-RU" sz="1400" b="1" dirty="0">
                <a:solidFill>
                  <a:srgbClr val="3D464A">
                    <a:lumMod val="50000"/>
                  </a:srgb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Arial" charset="0"/>
              </a:rPr>
              <a:t>Повышение эффективности процесса анализа снижений добычи нефти для месторождений с большим количеством фонда скважин для подбора кандидатов на ГТМ</a:t>
            </a:r>
          </a:p>
        </p:txBody>
      </p:sp>
      <p:sp>
        <p:nvSpPr>
          <p:cNvPr id="20" name="Прямоугольник 2">
            <a:extLst>
              <a:ext uri="{FF2B5EF4-FFF2-40B4-BE49-F238E27FC236}">
                <a16:creationId xmlns:a16="http://schemas.microsoft.com/office/drawing/2014/main" id="{A7BB362D-9292-CEDA-04C0-C776B58F6FA5}"/>
              </a:ext>
            </a:extLst>
          </p:cNvPr>
          <p:cNvSpPr/>
          <p:nvPr/>
        </p:nvSpPr>
        <p:spPr>
          <a:xfrm>
            <a:off x="2493072" y="4483085"/>
            <a:ext cx="5432281" cy="1792655"/>
          </a:xfrm>
          <a:prstGeom prst="rect">
            <a:avLst/>
          </a:prstGeom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R="0" lvl="0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tabLst/>
              <a:defRPr/>
            </a:pPr>
            <a:r>
              <a:rPr lang="ru-RU" alt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Формирование функциональных и нефункциональных требований к ПО</a:t>
            </a:r>
          </a:p>
          <a:p>
            <a:pPr marR="0" lvl="0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tabLst/>
              <a:defRPr/>
            </a:pPr>
            <a:r>
              <a:rPr lang="ru-RU" alt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Разработка первой версии прототипа сайта</a:t>
            </a:r>
          </a:p>
          <a:p>
            <a:pPr marR="0" lvl="0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tabLst/>
              <a:defRPr/>
            </a:pPr>
            <a:r>
              <a:rPr lang="ru-RU" alt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Обновление модели прогноза на данных 2025 года</a:t>
            </a:r>
          </a:p>
          <a:p>
            <a:pPr marR="0" lvl="0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tabLst/>
              <a:defRPr/>
            </a:pP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Составление программы ГТМ с помощью модели (</a:t>
            </a:r>
            <a:r>
              <a:rPr lang="en-US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kumimoji="0" lang="ru-RU" altLang="ru-RU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lvl="0" algn="just">
              <a:spcBef>
                <a:spcPts val="300"/>
              </a:spcBef>
              <a:buClr>
                <a:prstClr val="black"/>
              </a:buClr>
              <a:defRPr/>
            </a:pP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Оценка дополнительной добычи от ГТМ (</a:t>
            </a:r>
            <a:r>
              <a:rPr lang="en-US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just">
              <a:spcBef>
                <a:spcPts val="300"/>
              </a:spcBef>
              <a:buClr>
                <a:prstClr val="black"/>
              </a:buClr>
              <a:defRPr/>
            </a:pPr>
            <a:r>
              <a:rPr kumimoji="0" lang="ru-RU" alt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Расчет экономических показателей</a:t>
            </a: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r>
              <a:rPr lang="ru-RU" altLang="ru-RU" sz="14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00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C69C-86BB-8C78-FF11-6114C267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ECF571-A800-3BFB-CEEF-8478B2BECA55}"/>
              </a:ext>
            </a:extLst>
          </p:cNvPr>
          <p:cNvSpPr/>
          <p:nvPr/>
        </p:nvSpPr>
        <p:spPr>
          <a:xfrm>
            <a:off x="0" y="0"/>
            <a:ext cx="12192000" cy="31272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AC6B1E-1A4F-D148-075D-ED905852F660}"/>
              </a:ext>
            </a:extLst>
          </p:cNvPr>
          <p:cNvSpPr txBox="1">
            <a:spLocks/>
          </p:cNvSpPr>
          <p:nvPr/>
        </p:nvSpPr>
        <p:spPr>
          <a:xfrm>
            <a:off x="2108222" y="303552"/>
            <a:ext cx="797555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ЧТО БЫЛО СДЕЛАНО НА ПРЕДЫДУЩИХ ЭТАПАХ РЕАЛИЗАЦИИ ПРОЕКТА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4001E842-C4F8-561F-8765-4570807E97DD}"/>
              </a:ext>
            </a:extLst>
          </p:cNvPr>
          <p:cNvGrpSpPr/>
          <p:nvPr/>
        </p:nvGrpSpPr>
        <p:grpSpPr>
          <a:xfrm>
            <a:off x="5492969" y="2475974"/>
            <a:ext cx="1206062" cy="1302547"/>
            <a:chOff x="1824701" y="2475975"/>
            <a:chExt cx="1206062" cy="1302547"/>
          </a:xfrm>
        </p:grpSpPr>
        <p:sp>
          <p:nvSpPr>
            <p:cNvPr id="8" name="Шестиугольник 7">
              <a:extLst>
                <a:ext uri="{FF2B5EF4-FFF2-40B4-BE49-F238E27FC236}">
                  <a16:creationId xmlns:a16="http://schemas.microsoft.com/office/drawing/2014/main" id="{AE0FC3E2-FEEE-B2D4-E571-8A04EF3690DA}"/>
                </a:ext>
              </a:extLst>
            </p:cNvPr>
            <p:cNvSpPr/>
            <p:nvPr/>
          </p:nvSpPr>
          <p:spPr>
            <a:xfrm rot="5400000">
              <a:off x="1776458" y="2524218"/>
              <a:ext cx="1302547" cy="120606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Шестиугольник 18">
              <a:extLst>
                <a:ext uri="{FF2B5EF4-FFF2-40B4-BE49-F238E27FC236}">
                  <a16:creationId xmlns:a16="http://schemas.microsoft.com/office/drawing/2014/main" id="{ECB7F4C9-F1B5-28E0-BE56-1903337FE0FA}"/>
                </a:ext>
              </a:extLst>
            </p:cNvPr>
            <p:cNvSpPr/>
            <p:nvPr/>
          </p:nvSpPr>
          <p:spPr>
            <a:xfrm rot="5400000">
              <a:off x="1856730" y="2598544"/>
              <a:ext cx="1142001" cy="105740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824411C-4115-6AF4-A426-1A2BD56B549A}"/>
              </a:ext>
            </a:extLst>
          </p:cNvPr>
          <p:cNvGrpSpPr/>
          <p:nvPr/>
        </p:nvGrpSpPr>
        <p:grpSpPr>
          <a:xfrm>
            <a:off x="1993868" y="2475975"/>
            <a:ext cx="1206062" cy="1302547"/>
            <a:chOff x="1824701" y="2475975"/>
            <a:chExt cx="1206062" cy="1302547"/>
          </a:xfrm>
        </p:grpSpPr>
        <p:sp>
          <p:nvSpPr>
            <p:cNvPr id="29" name="Шестиугольник 28">
              <a:extLst>
                <a:ext uri="{FF2B5EF4-FFF2-40B4-BE49-F238E27FC236}">
                  <a16:creationId xmlns:a16="http://schemas.microsoft.com/office/drawing/2014/main" id="{18335E75-E910-9902-1D30-F71169789BFE}"/>
                </a:ext>
              </a:extLst>
            </p:cNvPr>
            <p:cNvSpPr/>
            <p:nvPr/>
          </p:nvSpPr>
          <p:spPr>
            <a:xfrm rot="5400000">
              <a:off x="1776458" y="2524218"/>
              <a:ext cx="1302547" cy="120606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Шестиугольник 29">
              <a:extLst>
                <a:ext uri="{FF2B5EF4-FFF2-40B4-BE49-F238E27FC236}">
                  <a16:creationId xmlns:a16="http://schemas.microsoft.com/office/drawing/2014/main" id="{B602FB80-0EFF-619A-103D-0CB6D38D093F}"/>
                </a:ext>
              </a:extLst>
            </p:cNvPr>
            <p:cNvSpPr/>
            <p:nvPr/>
          </p:nvSpPr>
          <p:spPr>
            <a:xfrm rot="5400000">
              <a:off x="1856730" y="2598544"/>
              <a:ext cx="1142001" cy="105740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93DCEE4-60B3-FAD8-38C3-8ECEC8FF5140}"/>
              </a:ext>
            </a:extLst>
          </p:cNvPr>
          <p:cNvGrpSpPr/>
          <p:nvPr/>
        </p:nvGrpSpPr>
        <p:grpSpPr>
          <a:xfrm>
            <a:off x="8992070" y="2475974"/>
            <a:ext cx="1206062" cy="1302547"/>
            <a:chOff x="1824701" y="2475975"/>
            <a:chExt cx="1206062" cy="1302547"/>
          </a:xfrm>
        </p:grpSpPr>
        <p:sp>
          <p:nvSpPr>
            <p:cNvPr id="32" name="Шестиугольник 31">
              <a:extLst>
                <a:ext uri="{FF2B5EF4-FFF2-40B4-BE49-F238E27FC236}">
                  <a16:creationId xmlns:a16="http://schemas.microsoft.com/office/drawing/2014/main" id="{84C8ECC5-0E51-3133-7DC1-CEF7B1B90464}"/>
                </a:ext>
              </a:extLst>
            </p:cNvPr>
            <p:cNvSpPr/>
            <p:nvPr/>
          </p:nvSpPr>
          <p:spPr>
            <a:xfrm rot="5400000">
              <a:off x="1776458" y="2524218"/>
              <a:ext cx="1302547" cy="120606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Шестиугольник 32">
              <a:extLst>
                <a:ext uri="{FF2B5EF4-FFF2-40B4-BE49-F238E27FC236}">
                  <a16:creationId xmlns:a16="http://schemas.microsoft.com/office/drawing/2014/main" id="{872BE1EE-83DB-9BFA-B186-6672FDBEEA23}"/>
                </a:ext>
              </a:extLst>
            </p:cNvPr>
            <p:cNvSpPr/>
            <p:nvPr/>
          </p:nvSpPr>
          <p:spPr>
            <a:xfrm rot="5400000">
              <a:off x="1856730" y="2598544"/>
              <a:ext cx="1142001" cy="1057408"/>
            </a:xfrm>
            <a:prstGeom prst="hexagon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54CB1F48-296F-FE10-502D-538E1B3E60AE}"/>
              </a:ext>
            </a:extLst>
          </p:cNvPr>
          <p:cNvSpPr txBox="1">
            <a:spLocks/>
          </p:cNvSpPr>
          <p:nvPr/>
        </p:nvSpPr>
        <p:spPr>
          <a:xfrm>
            <a:off x="1129939" y="1635742"/>
            <a:ext cx="2972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АНАЛИЗ ИСХОДНЫХ ДАННЫХ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D0EA6E7A-2CDF-C55E-F2D6-413C79FB97A4}"/>
              </a:ext>
            </a:extLst>
          </p:cNvPr>
          <p:cNvSpPr txBox="1">
            <a:spLocks/>
          </p:cNvSpPr>
          <p:nvPr/>
        </p:nvSpPr>
        <p:spPr>
          <a:xfrm>
            <a:off x="4600331" y="1635742"/>
            <a:ext cx="29721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chemeClr val="bg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ПЕРВАЯ ВЕРСИЯ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9096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1092874" y="180527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1F23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ЦЕЛЬ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2874" y="3775028"/>
            <a:ext cx="1701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1F23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ЗАДАЧИ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5" name="TextBox 28"/>
          <p:cNvSpPr txBox="1">
            <a:spLocks noChangeArrowheads="1"/>
          </p:cNvSpPr>
          <p:nvPr/>
        </p:nvSpPr>
        <p:spPr bwMode="auto">
          <a:xfrm>
            <a:off x="1123968" y="1025551"/>
            <a:ext cx="47324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3D464A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Arial" charset="0"/>
              </a:rPr>
              <a:t>Поддержание уровня добычи нефти путем проведения ГТМ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D464A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36" name="Прямоугольник 2"/>
          <p:cNvSpPr/>
          <p:nvPr/>
        </p:nvSpPr>
        <p:spPr>
          <a:xfrm>
            <a:off x="1092874" y="4483874"/>
            <a:ext cx="4224245" cy="1969627"/>
          </a:xfrm>
          <a:prstGeom prst="rect">
            <a:avLst/>
          </a:prstGeom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marR="0" lvl="0" indent="-358775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alt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Формирование групп эталонных скважин-кандидатов ГТМ</a:t>
            </a: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;</a:t>
            </a:r>
          </a:p>
          <a:p>
            <a:pPr marL="358775" marR="0" lvl="0" indent="-358775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alt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Создание</a:t>
            </a:r>
            <a:r>
              <a:rPr lang="en-US" alt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alt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 тестирование модели машинного обучения</a:t>
            </a:r>
            <a:r>
              <a:rPr lang="en-US" alt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alt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58775" marR="0" lvl="0" indent="-358775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altLang="ru-RU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Составление программы ГТМ с помощью модели</a:t>
            </a: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;</a:t>
            </a:r>
          </a:p>
          <a:p>
            <a:pPr marL="358775" marR="0" lvl="0" indent="-358775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altLang="ru-RU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Оценка дополнительной добычи от ГТМ</a:t>
            </a:r>
            <a:r>
              <a:rPr lang="en-US" altLang="ru-RU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kumimoji="0" lang="ru-RU" alt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58775" marR="0" lvl="0" indent="-358775" algn="just" defTabSz="914400" rtl="0" eaLnBrk="1" fontAlgn="auto" latinLnBrk="0" hangingPunct="1"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alt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Расчет экономических показателей.</a:t>
            </a:r>
          </a:p>
        </p:txBody>
      </p:sp>
      <p:sp>
        <p:nvSpPr>
          <p:cNvPr id="139" name="Прямоугольник 138"/>
          <p:cNvSpPr/>
          <p:nvPr/>
        </p:nvSpPr>
        <p:spPr>
          <a:xfrm>
            <a:off x="1182633" y="2289468"/>
            <a:ext cx="2226510" cy="54899"/>
          </a:xfrm>
          <a:prstGeom prst="rect">
            <a:avLst/>
          </a:prstGeom>
          <a:solidFill>
            <a:srgbClr val="FE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0" name="Прямоугольник 139"/>
          <p:cNvSpPr/>
          <p:nvPr/>
        </p:nvSpPr>
        <p:spPr>
          <a:xfrm>
            <a:off x="1182632" y="4283428"/>
            <a:ext cx="2226511" cy="45719"/>
          </a:xfrm>
          <a:prstGeom prst="rect">
            <a:avLst/>
          </a:prstGeom>
          <a:solidFill>
            <a:srgbClr val="FE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3" name="Прямоугольник 142"/>
          <p:cNvSpPr/>
          <p:nvPr/>
        </p:nvSpPr>
        <p:spPr>
          <a:xfrm rot="5400000">
            <a:off x="2818586" y="3410958"/>
            <a:ext cx="6664497" cy="45719"/>
          </a:xfrm>
          <a:prstGeom prst="rect">
            <a:avLst/>
          </a:prstGeom>
          <a:gradFill flip="none" rotWithShape="1">
            <a:gsLst>
              <a:gs pos="0">
                <a:srgbClr val="FED104">
                  <a:tint val="66000"/>
                  <a:satMod val="160000"/>
                </a:srgbClr>
              </a:gs>
              <a:gs pos="50000">
                <a:srgbClr val="FED104">
                  <a:tint val="44500"/>
                  <a:satMod val="160000"/>
                </a:srgbClr>
              </a:gs>
              <a:gs pos="100000">
                <a:srgbClr val="FED1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5" name="TextBox 28"/>
          <p:cNvSpPr txBox="1">
            <a:spLocks noChangeArrowheads="1"/>
          </p:cNvSpPr>
          <p:nvPr/>
        </p:nvSpPr>
        <p:spPr bwMode="auto">
          <a:xfrm>
            <a:off x="1164458" y="2598068"/>
            <a:ext cx="438344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0" defTabSz="914342" eaLnBrk="1" hangingPunct="1"/>
            <a:r>
              <a:rPr lang="ru-RU" sz="1400" b="1" dirty="0">
                <a:solidFill>
                  <a:srgbClr val="3D464A">
                    <a:lumMod val="50000"/>
                  </a:srgb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  <a:sym typeface="Arial" charset="0"/>
              </a:rPr>
              <a:t>Повышение эффективности процесса анализа снижений добычи нефти для месторождений с большим количеством фонда скважин для подбора кандидатов на ГТМ</a:t>
            </a:r>
          </a:p>
        </p:txBody>
      </p:sp>
      <p:pic>
        <p:nvPicPr>
          <p:cNvPr id="148" name="Рисунок 1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76" y="4314606"/>
            <a:ext cx="864000" cy="864000"/>
          </a:xfrm>
          <a:prstGeom prst="rect">
            <a:avLst/>
          </a:prstGeom>
        </p:spPr>
      </p:pic>
      <p:pic>
        <p:nvPicPr>
          <p:cNvPr id="150" name="Рисунок 14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6" y="2742247"/>
            <a:ext cx="592499" cy="592499"/>
          </a:xfrm>
          <a:prstGeom prst="rect">
            <a:avLst/>
          </a:prstGeom>
        </p:spPr>
      </p:pic>
      <p:sp>
        <p:nvSpPr>
          <p:cNvPr id="177" name="TextBox 176"/>
          <p:cNvSpPr txBox="1"/>
          <p:nvPr/>
        </p:nvSpPr>
        <p:spPr>
          <a:xfrm>
            <a:off x="7821773" y="247714"/>
            <a:ext cx="2659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Текущие отборы на карте плотности остаточных подвижных запасов Як3-7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2" y="791865"/>
            <a:ext cx="918288" cy="918288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7527146" y="1702539"/>
            <a:ext cx="400010" cy="45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035" y="821710"/>
            <a:ext cx="2608026" cy="57093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24" y="5119218"/>
            <a:ext cx="1975878" cy="1411868"/>
          </a:xfrm>
          <a:prstGeom prst="rect">
            <a:avLst/>
          </a:prstGeom>
        </p:spPr>
      </p:pic>
      <p:graphicFrame>
        <p:nvGraphicFramePr>
          <p:cNvPr id="45" name="Диаграмма 44"/>
          <p:cNvGraphicFramePr>
            <a:graphicFrameLocks/>
          </p:cNvGraphicFramePr>
          <p:nvPr/>
        </p:nvGraphicFramePr>
        <p:xfrm>
          <a:off x="9860670" y="1966057"/>
          <a:ext cx="2639053" cy="2502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236879" y="6003910"/>
            <a:ext cx="303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Ванкорское месторождение </a:t>
            </a:r>
            <a:r>
              <a:rPr kumimoji="0" lang="ru-RU" sz="12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уникально по объему запасов</a:t>
            </a: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i="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сложное геологическое строение;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основной объект разработки Як3-7.</a:t>
            </a:r>
            <a:endParaRPr kumimoji="0" lang="ru-RU" sz="1200" i="0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9" name="Диаграмма 48"/>
          <p:cNvGraphicFramePr>
            <a:graphicFrameLocks/>
          </p:cNvGraphicFramePr>
          <p:nvPr/>
        </p:nvGraphicFramePr>
        <p:xfrm>
          <a:off x="5971364" y="681485"/>
          <a:ext cx="28873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94792" y="1966057"/>
            <a:ext cx="569387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81735" y="3171522"/>
            <a:ext cx="569387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608272A-361E-4C5B-ADF4-91D8DE19BDBD}"/>
              </a:ext>
            </a:extLst>
          </p:cNvPr>
          <p:cNvSpPr/>
          <p:nvPr/>
        </p:nvSpPr>
        <p:spPr>
          <a:xfrm>
            <a:off x="1182632" y="649256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121472" y="235537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АКТУАЛЬНОСТЬ</a:t>
            </a:r>
          </a:p>
        </p:txBody>
      </p:sp>
      <p:graphicFrame>
        <p:nvGraphicFramePr>
          <p:cNvPr id="29" name="Диаграмма 28"/>
          <p:cNvGraphicFramePr>
            <a:graphicFrameLocks/>
          </p:cNvGraphicFramePr>
          <p:nvPr/>
        </p:nvGraphicFramePr>
        <p:xfrm>
          <a:off x="6148959" y="3038869"/>
          <a:ext cx="283614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840614" y="4297551"/>
            <a:ext cx="569387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282</a:t>
            </a:r>
          </a:p>
        </p:txBody>
      </p:sp>
    </p:spTree>
    <p:extLst>
      <p:ext uri="{BB962C8B-B14F-4D97-AF65-F5344CB8AC3E}">
        <p14:creationId xmlns:p14="http://schemas.microsoft.com/office/powerpoint/2010/main" val="27775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0" b="3921"/>
          <a:stretch/>
        </p:blipFill>
        <p:spPr>
          <a:xfrm>
            <a:off x="4294004" y="4050858"/>
            <a:ext cx="2693998" cy="271138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69" y="906482"/>
            <a:ext cx="2477989" cy="5083727"/>
          </a:xfrm>
          <a:prstGeom prst="rect">
            <a:avLst/>
          </a:prstGeom>
        </p:spPr>
      </p:pic>
      <p:graphicFrame>
        <p:nvGraphicFramePr>
          <p:cNvPr id="6" name="Диаграмма 5"/>
          <p:cNvGraphicFramePr>
            <a:graphicFrameLocks/>
          </p:cNvGraphicFramePr>
          <p:nvPr/>
        </p:nvGraphicFramePr>
        <p:xfrm>
          <a:off x="242282" y="1243269"/>
          <a:ext cx="8141553" cy="2313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4305" y="1009704"/>
            <a:ext cx="7373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Динамика добычи нефти и ГК объекта Як3-7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8770" y="261078"/>
            <a:ext cx="3178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Отклонения</a:t>
            </a:r>
            <a:r>
              <a:rPr kumimoji="0" lang="ru-RU" sz="14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добычи нефти </a:t>
            </a:r>
          </a:p>
          <a:p>
            <a:pPr lvl="0" algn="ctr"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на карте пластового давления Як3-7</a:t>
            </a:r>
            <a:r>
              <a:rPr kumimoji="0" lang="ru-RU" sz="1400" b="1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81" y="5148804"/>
            <a:ext cx="1933642" cy="1561932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892366" y="1509311"/>
            <a:ext cx="6975043" cy="69406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93195" y="183981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ТП 24%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217989" y="1838056"/>
            <a:ext cx="3649420" cy="53541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7998" y="2325110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ТП 30%</a:t>
            </a:r>
          </a:p>
        </p:txBody>
      </p:sp>
      <p:graphicFrame>
        <p:nvGraphicFramePr>
          <p:cNvPr id="26" name="Диаграмма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581878"/>
              </p:ext>
            </p:extLst>
          </p:nvPr>
        </p:nvGraphicFramePr>
        <p:xfrm>
          <a:off x="10592330" y="606862"/>
          <a:ext cx="13154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0258358" y="2522246"/>
            <a:ext cx="2008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Скважины с ТП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20%</a:t>
            </a:r>
          </a:p>
          <a:p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Скважины с ТП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&lt;0%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Стрелка вниз 30"/>
          <p:cNvSpPr/>
          <p:nvPr/>
        </p:nvSpPr>
        <p:spPr>
          <a:xfrm>
            <a:off x="10884115" y="3125999"/>
            <a:ext cx="320593" cy="405592"/>
          </a:xfrm>
          <a:prstGeom prst="down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10491214" y="359557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Причины?</a:t>
            </a:r>
          </a:p>
        </p:txBody>
      </p:sp>
      <p:sp>
        <p:nvSpPr>
          <p:cNvPr id="37" name="Стрелка вниз 36"/>
          <p:cNvSpPr/>
          <p:nvPr/>
        </p:nvSpPr>
        <p:spPr>
          <a:xfrm>
            <a:off x="10896157" y="4069771"/>
            <a:ext cx="320593" cy="405592"/>
          </a:xfrm>
          <a:prstGeom prst="down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10425235" y="4547161"/>
            <a:ext cx="1238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Что делать?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3869" y="3700782"/>
            <a:ext cx="3614119" cy="307777"/>
          </a:xfrm>
          <a:prstGeom prst="rect">
            <a:avLst/>
          </a:prstGeom>
          <a:solidFill>
            <a:srgbClr val="F49D94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Текущая стратегия</a:t>
            </a: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8"/>
          <a:srcRect b="12688"/>
          <a:stretch/>
        </p:blipFill>
        <p:spPr>
          <a:xfrm>
            <a:off x="603869" y="4100656"/>
            <a:ext cx="1918994" cy="270485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93434" y="4081532"/>
            <a:ext cx="229846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Поскважинный</a:t>
            </a:r>
            <a:r>
              <a:rPr kumimoji="0" lang="ru-RU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«ручной» анализ на базе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MS Excel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53290" y="3698842"/>
            <a:ext cx="361411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Модернизация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93434" y="4700293"/>
            <a:ext cx="229846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Подбор кандидатов на ГТМ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2665967" y="5503100"/>
            <a:ext cx="1552021" cy="99151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5-6 рабочих дней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66529" y="4696849"/>
            <a:ext cx="231812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Оперативный подбор кандидатов на ГТМ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60480" y="5300492"/>
            <a:ext cx="231812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Увеличение точности прогноза</a:t>
            </a:r>
            <a:endParaRPr kumimoji="0" lang="ru-RU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Овал 51"/>
          <p:cNvSpPr/>
          <p:nvPr/>
        </p:nvSpPr>
        <p:spPr>
          <a:xfrm>
            <a:off x="6793923" y="5719218"/>
            <a:ext cx="1547754" cy="991518"/>
          </a:xfrm>
          <a:prstGeom prst="ellipse">
            <a:avLst/>
          </a:prstGeom>
          <a:solidFill>
            <a:srgbClr val="007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часа</a:t>
            </a:r>
          </a:p>
        </p:txBody>
      </p:sp>
      <p:sp>
        <p:nvSpPr>
          <p:cNvPr id="2" name="Овал 1"/>
          <p:cNvSpPr/>
          <p:nvPr/>
        </p:nvSpPr>
        <p:spPr>
          <a:xfrm>
            <a:off x="10173415" y="2635006"/>
            <a:ext cx="118872" cy="1188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Овал 35"/>
          <p:cNvSpPr/>
          <p:nvPr/>
        </p:nvSpPr>
        <p:spPr>
          <a:xfrm>
            <a:off x="10173415" y="2835084"/>
            <a:ext cx="118872" cy="118872"/>
          </a:xfrm>
          <a:prstGeom prst="ellipse">
            <a:avLst/>
          </a:prstGeom>
          <a:solidFill>
            <a:srgbClr val="007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A98E01-101A-4643-B992-69D0AD811F1E}"/>
              </a:ext>
            </a:extLst>
          </p:cNvPr>
          <p:cNvSpPr txBox="1"/>
          <p:nvPr/>
        </p:nvSpPr>
        <p:spPr>
          <a:xfrm>
            <a:off x="1092828" y="393501"/>
            <a:ext cx="1088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813">
              <a:tabLst>
                <a:tab pos="2686050" algn="l"/>
              </a:tabLst>
            </a:pPr>
            <a:r>
              <a:rPr lang="ru-RU" sz="2800" b="1" dirty="0"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ПРОБЛЕМА И РЕШЕНИЕ</a:t>
            </a:r>
            <a:endParaRPr lang="ru-RU" sz="2800" b="1" dirty="0">
              <a:solidFill>
                <a:srgbClr val="1F232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60A3AD-8A2D-404C-8AB4-0031A22572A1}"/>
              </a:ext>
            </a:extLst>
          </p:cNvPr>
          <p:cNvSpPr txBox="1"/>
          <p:nvPr/>
        </p:nvSpPr>
        <p:spPr>
          <a:xfrm>
            <a:off x="5563942" y="4086683"/>
            <a:ext cx="2298468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Использование  модели машинного обучения</a:t>
            </a:r>
            <a:endParaRPr kumimoji="0" lang="ru-RU" sz="140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7" grpId="0" animBg="1"/>
      <p:bldP spid="38" grpId="0"/>
      <p:bldP spid="43" grpId="0" animBg="1"/>
      <p:bldP spid="49" grpId="0" animBg="1"/>
      <p:bldP spid="50" grpId="0" animBg="1"/>
      <p:bldP spid="52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7" y="416066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ЭТАПЫ ВЫПОЛНЕНИЯ ПРОЕКТА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5F35BF9-E0E1-411B-5CEF-36A4C9C40AA0}"/>
              </a:ext>
            </a:extLst>
          </p:cNvPr>
          <p:cNvSpPr/>
          <p:nvPr/>
        </p:nvSpPr>
        <p:spPr>
          <a:xfrm>
            <a:off x="898982" y="3329870"/>
            <a:ext cx="2048327" cy="167780"/>
          </a:xfrm>
          <a:prstGeom prst="rect">
            <a:avLst/>
          </a:prstGeom>
          <a:solidFill>
            <a:srgbClr val="FEC1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78747FC-FF69-F024-036F-4AA53A0F3924}"/>
              </a:ext>
            </a:extLst>
          </p:cNvPr>
          <p:cNvSpPr/>
          <p:nvPr/>
        </p:nvSpPr>
        <p:spPr>
          <a:xfrm>
            <a:off x="2947309" y="3329870"/>
            <a:ext cx="2048327" cy="167780"/>
          </a:xfrm>
          <a:prstGeom prst="rect">
            <a:avLst/>
          </a:prstGeom>
          <a:solidFill>
            <a:srgbClr val="01AB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AEA2D8B-4161-1436-49ED-67B6586AEC61}"/>
              </a:ext>
            </a:extLst>
          </p:cNvPr>
          <p:cNvSpPr/>
          <p:nvPr/>
        </p:nvSpPr>
        <p:spPr>
          <a:xfrm>
            <a:off x="4995636" y="3329870"/>
            <a:ext cx="2048327" cy="167780"/>
          </a:xfrm>
          <a:prstGeom prst="rect">
            <a:avLst/>
          </a:prstGeom>
          <a:solidFill>
            <a:srgbClr val="0184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06969F2-1C6A-33E5-B587-E30F65F28B35}"/>
              </a:ext>
            </a:extLst>
          </p:cNvPr>
          <p:cNvSpPr/>
          <p:nvPr/>
        </p:nvSpPr>
        <p:spPr>
          <a:xfrm>
            <a:off x="7043963" y="3329870"/>
            <a:ext cx="2048327" cy="167780"/>
          </a:xfrm>
          <a:prstGeom prst="rect">
            <a:avLst/>
          </a:prstGeom>
          <a:solidFill>
            <a:srgbClr val="0156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F1A3E20-765D-2FCB-DB7C-403FFD314DDA}"/>
              </a:ext>
            </a:extLst>
          </p:cNvPr>
          <p:cNvSpPr/>
          <p:nvPr/>
        </p:nvSpPr>
        <p:spPr>
          <a:xfrm>
            <a:off x="9092290" y="3329870"/>
            <a:ext cx="2048327" cy="167780"/>
          </a:xfrm>
          <a:prstGeom prst="rect">
            <a:avLst/>
          </a:prstGeom>
          <a:solidFill>
            <a:srgbClr val="023A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84EC08-AEC0-D42E-FD19-EC969BFD383E}"/>
              </a:ext>
            </a:extLst>
          </p:cNvPr>
          <p:cNvSpPr/>
          <p:nvPr/>
        </p:nvSpPr>
        <p:spPr>
          <a:xfrm>
            <a:off x="1482570" y="2973185"/>
            <a:ext cx="881149" cy="88114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68C9BC8-60B6-E598-FEB0-201F09965EE2}"/>
              </a:ext>
            </a:extLst>
          </p:cNvPr>
          <p:cNvSpPr/>
          <p:nvPr/>
        </p:nvSpPr>
        <p:spPr>
          <a:xfrm>
            <a:off x="3530897" y="2973184"/>
            <a:ext cx="881149" cy="88114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B00ADB9-DAA9-52DB-471B-946714FD6D5F}"/>
              </a:ext>
            </a:extLst>
          </p:cNvPr>
          <p:cNvSpPr/>
          <p:nvPr/>
        </p:nvSpPr>
        <p:spPr>
          <a:xfrm>
            <a:off x="5579224" y="2973183"/>
            <a:ext cx="881149" cy="88114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A5A5A24-3FB9-46DB-817E-222639071DCE}"/>
              </a:ext>
            </a:extLst>
          </p:cNvPr>
          <p:cNvSpPr/>
          <p:nvPr/>
        </p:nvSpPr>
        <p:spPr>
          <a:xfrm>
            <a:off x="7627551" y="2973183"/>
            <a:ext cx="881149" cy="88114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102A51D-6BDC-5424-12F0-70BF606C0736}"/>
              </a:ext>
            </a:extLst>
          </p:cNvPr>
          <p:cNvSpPr/>
          <p:nvPr/>
        </p:nvSpPr>
        <p:spPr>
          <a:xfrm>
            <a:off x="9675881" y="2973183"/>
            <a:ext cx="881149" cy="881149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801461" y="4087710"/>
            <a:ext cx="2243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Этап 1</a:t>
            </a:r>
          </a:p>
          <a:p>
            <a:pPr algn="ctr">
              <a:buClr>
                <a:srgbClr val="FEC12A"/>
              </a:buClr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Формирование обучающей и тестовой выборок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22273-C793-7223-FF5C-FB3B76AF738C}"/>
              </a:ext>
            </a:extLst>
          </p:cNvPr>
          <p:cNvSpPr txBox="1"/>
          <p:nvPr/>
        </p:nvSpPr>
        <p:spPr>
          <a:xfrm>
            <a:off x="2947309" y="1863999"/>
            <a:ext cx="217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1ABC4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Этап 2 </a:t>
            </a:r>
          </a:p>
          <a:p>
            <a:pPr algn="ctr">
              <a:buClr>
                <a:srgbClr val="01ABC4"/>
              </a:buClr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Разработка архитектуры модели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6B6C7-4D25-35D4-9D91-DE51F1054053}"/>
              </a:ext>
            </a:extLst>
          </p:cNvPr>
          <p:cNvSpPr txBox="1"/>
          <p:nvPr/>
        </p:nvSpPr>
        <p:spPr>
          <a:xfrm>
            <a:off x="4932989" y="4087710"/>
            <a:ext cx="2243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184EC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Этап 3</a:t>
            </a:r>
          </a:p>
          <a:p>
            <a:pPr algn="ctr">
              <a:buClr>
                <a:srgbClr val="0184EC"/>
              </a:buClr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Обучение модели и настройка ее </a:t>
            </a:r>
            <a:r>
              <a:rPr lang="ru-RU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гиперпараметров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89CE8-FF3A-C235-FD14-F1ABC4980B17}"/>
              </a:ext>
            </a:extLst>
          </p:cNvPr>
          <p:cNvSpPr txBox="1"/>
          <p:nvPr/>
        </p:nvSpPr>
        <p:spPr>
          <a:xfrm>
            <a:off x="7043963" y="1863998"/>
            <a:ext cx="2048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156CD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Этап 4</a:t>
            </a:r>
          </a:p>
          <a:p>
            <a:pPr algn="ctr">
              <a:buClr>
                <a:srgbClr val="0156CD"/>
              </a:buClr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Тестирование итоговой модели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8EC9D-CDC1-990E-CC5A-ACF21995D9F4}"/>
              </a:ext>
            </a:extLst>
          </p:cNvPr>
          <p:cNvSpPr txBox="1"/>
          <p:nvPr/>
        </p:nvSpPr>
        <p:spPr>
          <a:xfrm>
            <a:off x="8994771" y="4087710"/>
            <a:ext cx="2395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23A8F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Этап 5</a:t>
            </a:r>
          </a:p>
          <a:p>
            <a:pPr algn="ctr">
              <a:buClr>
                <a:srgbClr val="023A8F"/>
              </a:buClr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Детальная проработка кандидатов программы ГТМ.</a:t>
            </a: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729164A2-4A06-ECCC-C0DB-9A102B6530B0}"/>
              </a:ext>
            </a:extLst>
          </p:cNvPr>
          <p:cNvSpPr/>
          <p:nvPr/>
        </p:nvSpPr>
        <p:spPr>
          <a:xfrm rot="5400000">
            <a:off x="10799017" y="3178102"/>
            <a:ext cx="683200" cy="471310"/>
          </a:xfrm>
          <a:prstGeom prst="triangle">
            <a:avLst/>
          </a:prstGeom>
          <a:solidFill>
            <a:srgbClr val="023A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DF48B4F-E8F2-8AE4-4348-6C312312AB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576" y="3137123"/>
            <a:ext cx="583754" cy="583754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58" y="3130177"/>
            <a:ext cx="619026" cy="6190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23" y="3091396"/>
            <a:ext cx="629481" cy="62948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66" y="3156857"/>
            <a:ext cx="592346" cy="59234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68" y="3077232"/>
            <a:ext cx="657807" cy="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3E2B50C6-2976-49A4-B02B-3F56DE6D3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82096"/>
              </p:ext>
            </p:extLst>
          </p:nvPr>
        </p:nvGraphicFramePr>
        <p:xfrm>
          <a:off x="2480019" y="1306120"/>
          <a:ext cx="6123361" cy="2698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8" name="Диаграмма 57">
            <a:extLst>
              <a:ext uri="{FF2B5EF4-FFF2-40B4-BE49-F238E27FC236}">
                <a16:creationId xmlns:a16="http://schemas.microsoft.com/office/drawing/2014/main" id="{5C9356F0-22A3-45BB-980D-0F11707F6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451589"/>
              </p:ext>
            </p:extLst>
          </p:nvPr>
        </p:nvGraphicFramePr>
        <p:xfrm>
          <a:off x="2482757" y="4004769"/>
          <a:ext cx="6123361" cy="2295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85A9E7F-9C7E-4E33-8A43-F252D1D5D16A}"/>
              </a:ext>
            </a:extLst>
          </p:cNvPr>
          <p:cNvSpPr/>
          <p:nvPr/>
        </p:nvSpPr>
        <p:spPr>
          <a:xfrm>
            <a:off x="6339293" y="4382347"/>
            <a:ext cx="206669" cy="1323084"/>
          </a:xfrm>
          <a:prstGeom prst="rect">
            <a:avLst/>
          </a:prstGeom>
          <a:solidFill>
            <a:srgbClr val="D0CECE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tx1"/>
                </a:solidFill>
                <a:latin typeface=" Segoe UI"/>
              </a:rPr>
              <a:t>ИДН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7" y="416066"/>
            <a:ext cx="85997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СБОР И ПОДГОТОВКА ИСХОДНЫХ ДАННЫХ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8B441C32-9485-4F6B-8F91-E6556BEA8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415311"/>
              </p:ext>
            </p:extLst>
          </p:nvPr>
        </p:nvGraphicFramePr>
        <p:xfrm>
          <a:off x="784156" y="1697027"/>
          <a:ext cx="1443158" cy="800100"/>
        </p:xfrm>
        <a:graphic>
          <a:graphicData uri="http://schemas.openxmlformats.org/drawingml/2006/table">
            <a:tbl>
              <a:tblPr/>
              <a:tblGrid>
                <a:gridCol w="1443158">
                  <a:extLst>
                    <a:ext uri="{9D8B030D-6E8A-4147-A177-3AD203B41FA5}">
                      <a16:colId xmlns:a16="http://schemas.microsoft.com/office/drawing/2014/main" val="1951245073"/>
                    </a:ext>
                  </a:extLst>
                </a:gridCol>
              </a:tblGrid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н, т/сут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50996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ж, т/сут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890635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WCT, 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769385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н. За год, т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213302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Q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ж. За год, т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704370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15C409-5BBC-4C1F-A3C4-D22CA4CE5E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70" y="3930252"/>
            <a:ext cx="697515" cy="697515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75DD7621-E71B-4309-ACD9-63DD6CBDB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57763"/>
              </p:ext>
            </p:extLst>
          </p:nvPr>
        </p:nvGraphicFramePr>
        <p:xfrm>
          <a:off x="9908928" y="1403213"/>
          <a:ext cx="1843802" cy="73152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843802">
                  <a:extLst>
                    <a:ext uri="{9D8B030D-6E8A-4147-A177-3AD203B41FA5}">
                      <a16:colId xmlns:a16="http://schemas.microsoft.com/office/drawing/2014/main" val="2575539553"/>
                    </a:ext>
                  </a:extLst>
                </a:gridCol>
              </a:tblGrid>
              <a:tr h="357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Увеличение компенсации отборов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3162511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264D0006-3370-4F4E-AC6F-C012CDC6B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376119"/>
              </p:ext>
            </p:extLst>
          </p:nvPr>
        </p:nvGraphicFramePr>
        <p:xfrm>
          <a:off x="9908928" y="2497322"/>
          <a:ext cx="1843802" cy="36000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843802">
                  <a:extLst>
                    <a:ext uri="{9D8B030D-6E8A-4147-A177-3AD203B41FA5}">
                      <a16:colId xmlns:a16="http://schemas.microsoft.com/office/drawing/2014/main" val="38321694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Снижение закачки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96001169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4A53239C-015B-4236-A6FE-22FC617A4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3602"/>
              </p:ext>
            </p:extLst>
          </p:nvPr>
        </p:nvGraphicFramePr>
        <p:xfrm>
          <a:off x="9908928" y="3292286"/>
          <a:ext cx="1843801" cy="360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843801">
                  <a:extLst>
                    <a:ext uri="{9D8B030D-6E8A-4147-A177-3AD203B41FA5}">
                      <a16:colId xmlns:a16="http://schemas.microsoft.com/office/drawing/2014/main" val="87328573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ИДН + УВЧ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3642429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67EE04CB-47DB-4309-A52F-CEA108E1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523794"/>
              </p:ext>
            </p:extLst>
          </p:nvPr>
        </p:nvGraphicFramePr>
        <p:xfrm>
          <a:off x="9908928" y="4120652"/>
          <a:ext cx="1843802" cy="360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43802">
                  <a:extLst>
                    <a:ext uri="{9D8B030D-6E8A-4147-A177-3AD203B41FA5}">
                      <a16:colId xmlns:a16="http://schemas.microsoft.com/office/drawing/2014/main" val="3918040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ОПЗ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2456136"/>
                  </a:ext>
                </a:extLst>
              </a:tr>
            </a:tbl>
          </a:graphicData>
        </a:graphic>
      </p:graphicFrame>
      <p:pic>
        <p:nvPicPr>
          <p:cNvPr id="21" name="Picture 2" descr="Picture background">
            <a:extLst>
              <a:ext uri="{FF2B5EF4-FFF2-40B4-BE49-F238E27FC236}">
                <a16:creationId xmlns:a16="http://schemas.microsoft.com/office/drawing/2014/main" id="{95DF612D-CF75-4AFD-A9CD-9756CB829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63" y="4728695"/>
            <a:ext cx="1012128" cy="101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icture background">
            <a:extLst>
              <a:ext uri="{FF2B5EF4-FFF2-40B4-BE49-F238E27FC236}">
                <a16:creationId xmlns:a16="http://schemas.microsoft.com/office/drawing/2014/main" id="{19DC278A-FBDD-4DC0-8BA6-9EE67A5A0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70" y="3128532"/>
            <a:ext cx="725030" cy="72503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icture background">
            <a:extLst>
              <a:ext uri="{FF2B5EF4-FFF2-40B4-BE49-F238E27FC236}">
                <a16:creationId xmlns:a16="http://schemas.microsoft.com/office/drawing/2014/main" id="{29BFC16B-7F1D-4D92-AF38-8BCFD91DE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70" y="2270283"/>
            <a:ext cx="697515" cy="69751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Picture background">
            <a:extLst>
              <a:ext uri="{FF2B5EF4-FFF2-40B4-BE49-F238E27FC236}">
                <a16:creationId xmlns:a16="http://schemas.microsoft.com/office/drawing/2014/main" id="{F6347A75-53A5-4B26-BBAD-26A11492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C1C1C1"/>
              </a:clrFrom>
              <a:clrTo>
                <a:srgbClr val="C1C1C1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970" y="1398632"/>
            <a:ext cx="697515" cy="72502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847A75D8-D591-4506-9D3B-9619C1228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2181"/>
              </p:ext>
            </p:extLst>
          </p:nvPr>
        </p:nvGraphicFramePr>
        <p:xfrm>
          <a:off x="9908928" y="4982522"/>
          <a:ext cx="1922644" cy="360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22644">
                  <a:extLst>
                    <a:ext uri="{9D8B030D-6E8A-4147-A177-3AD203B41FA5}">
                      <a16:colId xmlns:a16="http://schemas.microsoft.com/office/drawing/2014/main" val="39180406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ЛНЭК (КРС)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245613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E25411D2-96F3-44BC-A69C-9D8689983910}"/>
              </a:ext>
            </a:extLst>
          </p:cNvPr>
          <p:cNvSpPr txBox="1"/>
          <p:nvPr/>
        </p:nvSpPr>
        <p:spPr>
          <a:xfrm>
            <a:off x="8797886" y="809791"/>
            <a:ext cx="339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u="sng" dirty="0">
                <a:latin typeface=" Segoe UI"/>
              </a:rPr>
              <a:t>Обучающая выборка</a:t>
            </a:r>
          </a:p>
          <a:p>
            <a:pPr algn="ctr"/>
            <a:r>
              <a:rPr lang="ru-RU" sz="1400" b="1" u="sng" dirty="0">
                <a:latin typeface=" Segoe UI"/>
              </a:rPr>
              <a:t>Группы эталонных скважин с ГТМ</a:t>
            </a:r>
            <a:endParaRPr lang="en-US" sz="1400" b="1" u="sng" dirty="0">
              <a:latin typeface=" Segoe UI"/>
            </a:endParaRPr>
          </a:p>
        </p:txBody>
      </p:sp>
      <p:sp>
        <p:nvSpPr>
          <p:cNvPr id="31" name="Прямоугольник 2">
            <a:extLst>
              <a:ext uri="{FF2B5EF4-FFF2-40B4-BE49-F238E27FC236}">
                <a16:creationId xmlns:a16="http://schemas.microsoft.com/office/drawing/2014/main" id="{73F90498-AF7B-4F21-B7AB-4F9CEF2212C8}"/>
              </a:ext>
            </a:extLst>
          </p:cNvPr>
          <p:cNvSpPr/>
          <p:nvPr/>
        </p:nvSpPr>
        <p:spPr>
          <a:xfrm>
            <a:off x="901925" y="6234896"/>
            <a:ext cx="10880115" cy="623104"/>
          </a:xfrm>
          <a:prstGeom prst="rect">
            <a:avLst/>
          </a:prstGeom>
          <a:noFill/>
          <a:ln w="15875">
            <a:noFill/>
          </a:ln>
        </p:spPr>
        <p:txBody>
          <a:bodyPr wrap="square" lIns="91299" tIns="45649" rIns="91299" bIns="45649">
            <a:spAutoFit/>
          </a:bodyPr>
          <a:lstStyle/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ru-RU" altLang="ru-RU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Отобрана обучающая выборка для модели машинного обучения.</a:t>
            </a:r>
          </a:p>
          <a:p>
            <a:pPr marL="358775" indent="-358775" algn="just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ru-RU" alt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Выделено пять групп эталонных скважин с фактическим эффектом от ГТМ</a:t>
            </a:r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A796A6DB-1143-482E-80AF-454DCBE83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37331"/>
              </p:ext>
            </p:extLst>
          </p:nvPr>
        </p:nvGraphicFramePr>
        <p:xfrm>
          <a:off x="784156" y="2666812"/>
          <a:ext cx="1443158" cy="480060"/>
        </p:xfrm>
        <a:graphic>
          <a:graphicData uri="http://schemas.openxmlformats.org/drawingml/2006/table">
            <a:tbl>
              <a:tblPr/>
              <a:tblGrid>
                <a:gridCol w="1443158">
                  <a:extLst>
                    <a:ext uri="{9D8B030D-6E8A-4147-A177-3AD203B41FA5}">
                      <a16:colId xmlns:a16="http://schemas.microsoft.com/office/drawing/2014/main" val="1951245073"/>
                    </a:ext>
                  </a:extLst>
                </a:gridCol>
              </a:tblGrid>
              <a:tr h="91298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Закачка ППД, м3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718463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Рпл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атм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620762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Рзаб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атм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816824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F62F4708-9387-4926-B4C5-ADD455D34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86903"/>
              </p:ext>
            </p:extLst>
          </p:nvPr>
        </p:nvGraphicFramePr>
        <p:xfrm>
          <a:off x="784155" y="3423962"/>
          <a:ext cx="1443159" cy="800100"/>
        </p:xfrm>
        <a:graphic>
          <a:graphicData uri="http://schemas.openxmlformats.org/drawingml/2006/table">
            <a:tbl>
              <a:tblPr/>
              <a:tblGrid>
                <a:gridCol w="1443159">
                  <a:extLst>
                    <a:ext uri="{9D8B030D-6E8A-4147-A177-3AD203B41FA5}">
                      <a16:colId xmlns:a16="http://schemas.microsoft.com/office/drawing/2014/main" val="1951245073"/>
                    </a:ext>
                  </a:extLst>
                </a:gridCol>
              </a:tblGrid>
              <a:tr h="91298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H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дин,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157756"/>
                  </a:ext>
                </a:extLst>
              </a:tr>
              <a:tr h="91298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Нспуск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31844"/>
                  </a:ext>
                </a:extLst>
              </a:tr>
              <a:tr h="9195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H</a:t>
                      </a:r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вдп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655797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КВЧ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852773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Напор,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678170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72F05F59-6C96-4E8B-9B21-8729B7578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24416"/>
              </p:ext>
            </p:extLst>
          </p:nvPr>
        </p:nvGraphicFramePr>
        <p:xfrm>
          <a:off x="784155" y="4431410"/>
          <a:ext cx="1443159" cy="1120140"/>
        </p:xfrm>
        <a:graphic>
          <a:graphicData uri="http://schemas.openxmlformats.org/drawingml/2006/table">
            <a:tbl>
              <a:tblPr/>
              <a:tblGrid>
                <a:gridCol w="1443159">
                  <a:extLst>
                    <a:ext uri="{9D8B030D-6E8A-4147-A177-3AD203B41FA5}">
                      <a16:colId xmlns:a16="http://schemas.microsoft.com/office/drawing/2014/main" val="1951245073"/>
                    </a:ext>
                  </a:extLst>
                </a:gridCol>
              </a:tblGrid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K</a:t>
                      </a:r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пор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A3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08560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Кпр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390560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KH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666459"/>
                  </a:ext>
                </a:extLst>
              </a:tr>
              <a:tr h="70930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плотность ОННТ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372848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ОННТ,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580095"/>
                  </a:ext>
                </a:extLst>
              </a:tr>
              <a:tr h="121205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Нефтенасыщенность</a:t>
                      </a:r>
                      <a:endParaRPr lang="ru-RU" sz="1050" b="1" i="0" u="none" strike="noStrike" dirty="0">
                        <a:solidFill>
                          <a:srgbClr val="000000"/>
                        </a:solidFill>
                        <a:effectLst/>
                        <a:latin typeface=" Segoe UI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157762"/>
                  </a:ext>
                </a:extLst>
              </a:tr>
              <a:tr h="6839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 Segoe UI"/>
                        </a:rPr>
                        <a:t>ННТ, м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A3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56520"/>
                  </a:ext>
                </a:extLst>
              </a:tr>
            </a:tbl>
          </a:graphicData>
        </a:graphic>
      </p:graphicFrame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0559F987-46D2-47A9-8D78-36BD5F133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509585"/>
              </p:ext>
            </p:extLst>
          </p:nvPr>
        </p:nvGraphicFramePr>
        <p:xfrm>
          <a:off x="157633" y="1695995"/>
          <a:ext cx="500483" cy="251398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0483">
                  <a:extLst>
                    <a:ext uri="{9D8B030D-6E8A-4147-A177-3AD203B41FA5}">
                      <a16:colId xmlns:a16="http://schemas.microsoft.com/office/drawing/2014/main" val="391804064"/>
                    </a:ext>
                  </a:extLst>
                </a:gridCol>
              </a:tblGrid>
              <a:tr h="251398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МЭР </a:t>
                      </a:r>
                    </a:p>
                    <a:p>
                      <a:pPr algn="ctr" rtl="0" fontAlgn="ctr"/>
                      <a:r>
                        <a:rPr lang="ru-RU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ТР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456136"/>
                  </a:ext>
                </a:extLst>
              </a:tr>
            </a:tbl>
          </a:graphicData>
        </a:graphic>
      </p:graphicFrame>
      <p:graphicFrame>
        <p:nvGraphicFramePr>
          <p:cNvPr id="44" name="Таблица 43">
            <a:extLst>
              <a:ext uri="{FF2B5EF4-FFF2-40B4-BE49-F238E27FC236}">
                <a16:creationId xmlns:a16="http://schemas.microsoft.com/office/drawing/2014/main" id="{7DCC55C0-8947-4554-9D6C-0F90A5E3C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77943"/>
              </p:ext>
            </p:extLst>
          </p:nvPr>
        </p:nvGraphicFramePr>
        <p:xfrm>
          <a:off x="157633" y="4431411"/>
          <a:ext cx="500483" cy="11201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00483">
                  <a:extLst>
                    <a:ext uri="{9D8B030D-6E8A-4147-A177-3AD203B41FA5}">
                      <a16:colId xmlns:a16="http://schemas.microsoft.com/office/drawing/2014/main" val="391804064"/>
                    </a:ext>
                  </a:extLst>
                </a:gridCol>
              </a:tblGrid>
              <a:tr h="1120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600" b="1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ГМ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rgbClr val="FBA3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A3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456136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CD957E32-7107-4825-B1C1-335F1B9E5781}"/>
              </a:ext>
            </a:extLst>
          </p:cNvPr>
          <p:cNvSpPr txBox="1"/>
          <p:nvPr/>
        </p:nvSpPr>
        <p:spPr>
          <a:xfrm>
            <a:off x="2482757" y="1029121"/>
            <a:ext cx="612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u="sng" dirty="0">
                <a:latin typeface=" Segoe UI"/>
              </a:rPr>
              <a:t>Типичная динамика ухудшения показателей для группы</a:t>
            </a:r>
            <a:r>
              <a:rPr lang="en-US" sz="1400" b="1" u="sng" dirty="0">
                <a:latin typeface=" Segoe UI"/>
              </a:rPr>
              <a:t> </a:t>
            </a:r>
            <a:r>
              <a:rPr lang="ru-RU" sz="1400" b="1" u="sng" dirty="0">
                <a:latin typeface=" Segoe UI"/>
              </a:rPr>
              <a:t>ИДН+УВЧ</a:t>
            </a:r>
            <a:endParaRPr lang="en-US" sz="1400" b="1" u="sng" dirty="0">
              <a:latin typeface=" 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B67F10-6E62-4802-AAC5-719CEB07153E}"/>
              </a:ext>
            </a:extLst>
          </p:cNvPr>
          <p:cNvSpPr txBox="1"/>
          <p:nvPr/>
        </p:nvSpPr>
        <p:spPr>
          <a:xfrm>
            <a:off x="157633" y="1099370"/>
            <a:ext cx="206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u="sng" dirty="0">
                <a:latin typeface=" Segoe UI"/>
              </a:rPr>
              <a:t>Исходные данные</a:t>
            </a:r>
            <a:endParaRPr lang="en-US" sz="1400" b="1" u="sng" dirty="0">
              <a:latin typeface=" Segoe U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C527350-4A34-462C-93EB-2A3C47BB1624}"/>
              </a:ext>
            </a:extLst>
          </p:cNvPr>
          <p:cNvSpPr/>
          <p:nvPr/>
        </p:nvSpPr>
        <p:spPr>
          <a:xfrm>
            <a:off x="6333699" y="1787417"/>
            <a:ext cx="175743" cy="1326131"/>
          </a:xfrm>
          <a:prstGeom prst="rect">
            <a:avLst/>
          </a:prstGeom>
          <a:solidFill>
            <a:srgbClr val="D0CECE">
              <a:alpha val="5098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00" b="1" dirty="0">
                <a:solidFill>
                  <a:schemeClr val="tx1"/>
                </a:solidFill>
                <a:latin typeface=" Segoe UI"/>
              </a:rPr>
              <a:t>ИДН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509F3BA-3A45-43A3-8F75-1BB86C733829}"/>
              </a:ext>
            </a:extLst>
          </p:cNvPr>
          <p:cNvSpPr/>
          <p:nvPr/>
        </p:nvSpPr>
        <p:spPr>
          <a:xfrm>
            <a:off x="2482757" y="1306120"/>
            <a:ext cx="3856239" cy="4638319"/>
          </a:xfrm>
          <a:prstGeom prst="rect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0D100-2C0D-4599-9C84-E0D9DC503F21}"/>
              </a:ext>
            </a:extLst>
          </p:cNvPr>
          <p:cNvSpPr txBox="1"/>
          <p:nvPr/>
        </p:nvSpPr>
        <p:spPr>
          <a:xfrm>
            <a:off x="2770360" y="4129825"/>
            <a:ext cx="356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  <a:latin typeface=" Segoe UI"/>
              </a:rPr>
              <a:t>Динамика работы свидетельствует о необходимости ГТМ!</a:t>
            </a:r>
            <a:endParaRPr lang="en-US" sz="1200" b="1" dirty="0">
              <a:solidFill>
                <a:srgbClr val="C00000"/>
              </a:solidFill>
              <a:latin typeface=" Segoe UI"/>
            </a:endParaRPr>
          </a:p>
        </p:txBody>
      </p:sp>
      <p:sp>
        <p:nvSpPr>
          <p:cNvPr id="54" name="Стрелка вверх 5">
            <a:extLst>
              <a:ext uri="{FF2B5EF4-FFF2-40B4-BE49-F238E27FC236}">
                <a16:creationId xmlns:a16="http://schemas.microsoft.com/office/drawing/2014/main" id="{5C85AA8A-5848-4186-9D30-5874C261D0D9}"/>
              </a:ext>
            </a:extLst>
          </p:cNvPr>
          <p:cNvSpPr/>
          <p:nvPr/>
        </p:nvSpPr>
        <p:spPr>
          <a:xfrm rot="5400000">
            <a:off x="2411859" y="3097780"/>
            <a:ext cx="136321" cy="389012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 Segoe UI"/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9E082131-7E85-4149-A389-BE937A01298D}"/>
              </a:ext>
            </a:extLst>
          </p:cNvPr>
          <p:cNvCxnSpPr>
            <a:cxnSpLocks/>
          </p:cNvCxnSpPr>
          <p:nvPr/>
        </p:nvCxnSpPr>
        <p:spPr>
          <a:xfrm>
            <a:off x="6361047" y="4224062"/>
            <a:ext cx="243761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7B74BA87-E1C5-44CE-A738-13644BB2F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735086"/>
              </p:ext>
            </p:extLst>
          </p:nvPr>
        </p:nvGraphicFramePr>
        <p:xfrm>
          <a:off x="8606118" y="5586307"/>
          <a:ext cx="3457374" cy="1295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0860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 animBg="1"/>
      <p:bldP spid="57" grpId="0"/>
      <p:bldGraphic spid="3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5EB5972-E054-0817-3F25-72974593A2EF}"/>
              </a:ext>
            </a:extLst>
          </p:cNvPr>
          <p:cNvSpPr txBox="1">
            <a:spLocks/>
          </p:cNvSpPr>
          <p:nvPr/>
        </p:nvSpPr>
        <p:spPr>
          <a:xfrm>
            <a:off x="1076095" y="416066"/>
            <a:ext cx="861511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kern="1200" dirty="0" smtClean="0">
                <a:solidFill>
                  <a:srgbClr val="3D464A"/>
                </a:solidFill>
                <a:latin typeface="Europe" pitchFamily="50" charset="-52"/>
                <a:ea typeface="+mj-ea"/>
                <a:cs typeface="+mj-cs"/>
              </a:defRPr>
            </a:lvl1pPr>
          </a:lstStyle>
          <a:p>
            <a:r>
              <a:rPr lang="ru-RU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Алгоритм РАБОТЫ МОДЕЛИ МАШИННОГО ОБУЧЕНИЯ (</a:t>
            </a:r>
            <a:r>
              <a:rPr lang="en-US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ML</a:t>
            </a:r>
            <a:r>
              <a:rPr lang="ru-RU" sz="2800" b="1" cap="all" dirty="0">
                <a:solidFill>
                  <a:schemeClr val="tx1"/>
                </a:solidFill>
                <a:latin typeface="Segoe UI" panose="020B05020402040202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F3F4027-E82C-4623-A1F2-D1344B49C422}"/>
              </a:ext>
            </a:extLst>
          </p:cNvPr>
          <p:cNvSpPr/>
          <p:nvPr/>
        </p:nvSpPr>
        <p:spPr>
          <a:xfrm>
            <a:off x="1204273" y="275228"/>
            <a:ext cx="1885315" cy="53051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5" y="2640270"/>
            <a:ext cx="1461688" cy="1461688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 rot="5400000">
            <a:off x="2852630" y="2836480"/>
            <a:ext cx="339634" cy="1110169"/>
            <a:chOff x="3592286" y="3004457"/>
            <a:chExt cx="339634" cy="1110169"/>
          </a:xfrm>
          <a:solidFill>
            <a:schemeClr val="bg1">
              <a:lumMod val="65000"/>
            </a:schemeClr>
          </a:solidFill>
        </p:grpSpPr>
        <p:grpSp>
          <p:nvGrpSpPr>
            <p:cNvPr id="7" name="Группа 6"/>
            <p:cNvGrpSpPr/>
            <p:nvPr/>
          </p:nvGrpSpPr>
          <p:grpSpPr>
            <a:xfrm>
              <a:off x="3592286" y="3004457"/>
              <a:ext cx="339634" cy="1053419"/>
              <a:chOff x="3592286" y="3004457"/>
              <a:chExt cx="339634" cy="1053419"/>
            </a:xfrm>
            <a:grpFill/>
          </p:grpSpPr>
          <p:sp>
            <p:nvSpPr>
              <p:cNvPr id="4" name="Равнобедренный треугольник 3"/>
              <p:cNvSpPr/>
              <p:nvPr/>
            </p:nvSpPr>
            <p:spPr>
              <a:xfrm>
                <a:off x="3592286" y="3004457"/>
                <a:ext cx="339634" cy="29278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Прямоугольник 5"/>
              <p:cNvSpPr/>
              <p:nvPr/>
            </p:nvSpPr>
            <p:spPr>
              <a:xfrm>
                <a:off x="3697559" y="3185900"/>
                <a:ext cx="129086" cy="8719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Овал 7"/>
            <p:cNvSpPr/>
            <p:nvPr/>
          </p:nvSpPr>
          <p:spPr>
            <a:xfrm>
              <a:off x="3697559" y="4001126"/>
              <a:ext cx="129086" cy="11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44" y="2062318"/>
            <a:ext cx="2366659" cy="236665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35" y="1096637"/>
            <a:ext cx="1746844" cy="174684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60" y="4156123"/>
            <a:ext cx="1593680" cy="1593680"/>
          </a:xfrm>
          <a:prstGeom prst="rect">
            <a:avLst/>
          </a:prstGeom>
        </p:spPr>
      </p:pic>
      <p:grpSp>
        <p:nvGrpSpPr>
          <p:cNvPr id="27" name="Группа 26"/>
          <p:cNvGrpSpPr/>
          <p:nvPr/>
        </p:nvGrpSpPr>
        <p:grpSpPr>
          <a:xfrm>
            <a:off x="5188897" y="3661449"/>
            <a:ext cx="1886008" cy="1461331"/>
            <a:chOff x="5354198" y="3891148"/>
            <a:chExt cx="1886008" cy="1461331"/>
          </a:xfrm>
        </p:grpSpPr>
        <p:sp>
          <p:nvSpPr>
            <p:cNvPr id="26" name="Дуга 25"/>
            <p:cNvSpPr/>
            <p:nvPr/>
          </p:nvSpPr>
          <p:spPr>
            <a:xfrm rot="10800000">
              <a:off x="5354198" y="3891148"/>
              <a:ext cx="1886008" cy="1291513"/>
            </a:xfrm>
            <a:prstGeom prst="arc">
              <a:avLst>
                <a:gd name="adj1" fmla="val 16200000"/>
                <a:gd name="adj2" fmla="val 20445036"/>
              </a:avLst>
            </a:prstGeom>
            <a:ln w="146050" cap="rnd">
              <a:solidFill>
                <a:schemeClr val="bg1">
                  <a:lumMod val="6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Равнобедренный треугольник 33"/>
            <p:cNvSpPr/>
            <p:nvPr/>
          </p:nvSpPr>
          <p:spPr>
            <a:xfrm rot="5400000">
              <a:off x="6178587" y="5036268"/>
              <a:ext cx="339634" cy="2927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Группа 35"/>
          <p:cNvGrpSpPr/>
          <p:nvPr/>
        </p:nvGrpSpPr>
        <p:grpSpPr>
          <a:xfrm flipV="1">
            <a:off x="5182554" y="1701153"/>
            <a:ext cx="1886008" cy="1461331"/>
            <a:chOff x="5354198" y="3891148"/>
            <a:chExt cx="1886008" cy="1461331"/>
          </a:xfrm>
        </p:grpSpPr>
        <p:sp>
          <p:nvSpPr>
            <p:cNvPr id="37" name="Дуга 36"/>
            <p:cNvSpPr/>
            <p:nvPr/>
          </p:nvSpPr>
          <p:spPr>
            <a:xfrm rot="10800000">
              <a:off x="5354198" y="3891148"/>
              <a:ext cx="1886008" cy="1291513"/>
            </a:xfrm>
            <a:prstGeom prst="arc">
              <a:avLst>
                <a:gd name="adj1" fmla="val 16200000"/>
                <a:gd name="adj2" fmla="val 20445036"/>
              </a:avLst>
            </a:prstGeom>
            <a:ln w="146050" cap="rnd">
              <a:solidFill>
                <a:schemeClr val="bg1">
                  <a:lumMod val="6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Равнобедренный треугольник 37"/>
            <p:cNvSpPr/>
            <p:nvPr/>
          </p:nvSpPr>
          <p:spPr>
            <a:xfrm rot="5400000">
              <a:off x="6178587" y="5036268"/>
              <a:ext cx="339634" cy="2927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34" y="2640270"/>
            <a:ext cx="1505390" cy="1505390"/>
          </a:xfrm>
          <a:prstGeom prst="rect">
            <a:avLst/>
          </a:prstGeom>
        </p:spPr>
      </p:pic>
      <p:grpSp>
        <p:nvGrpSpPr>
          <p:cNvPr id="40" name="Группа 39"/>
          <p:cNvGrpSpPr/>
          <p:nvPr/>
        </p:nvGrpSpPr>
        <p:grpSpPr>
          <a:xfrm rot="2960394" flipV="1">
            <a:off x="8090588" y="1879497"/>
            <a:ext cx="1886008" cy="1461331"/>
            <a:chOff x="5354198" y="3891148"/>
            <a:chExt cx="1886008" cy="1461331"/>
          </a:xfrm>
        </p:grpSpPr>
        <p:sp>
          <p:nvSpPr>
            <p:cNvPr id="41" name="Дуга 40"/>
            <p:cNvSpPr/>
            <p:nvPr/>
          </p:nvSpPr>
          <p:spPr>
            <a:xfrm rot="10800000">
              <a:off x="5354198" y="3891148"/>
              <a:ext cx="1886008" cy="1291513"/>
            </a:xfrm>
            <a:prstGeom prst="arc">
              <a:avLst>
                <a:gd name="adj1" fmla="val 16200000"/>
                <a:gd name="adj2" fmla="val 20445036"/>
              </a:avLst>
            </a:prstGeom>
            <a:ln w="146050" cap="rnd">
              <a:solidFill>
                <a:schemeClr val="bg1">
                  <a:lumMod val="6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Равнобедренный треугольник 41"/>
            <p:cNvSpPr/>
            <p:nvPr/>
          </p:nvSpPr>
          <p:spPr>
            <a:xfrm rot="5400000">
              <a:off x="6178587" y="5036268"/>
              <a:ext cx="339634" cy="2927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Группа 45"/>
          <p:cNvGrpSpPr/>
          <p:nvPr/>
        </p:nvGrpSpPr>
        <p:grpSpPr>
          <a:xfrm rot="18639606">
            <a:off x="8022236" y="3475552"/>
            <a:ext cx="1886008" cy="1461331"/>
            <a:chOff x="5354198" y="3891148"/>
            <a:chExt cx="1886008" cy="1461331"/>
          </a:xfrm>
        </p:grpSpPr>
        <p:sp>
          <p:nvSpPr>
            <p:cNvPr id="47" name="Дуга 46"/>
            <p:cNvSpPr/>
            <p:nvPr/>
          </p:nvSpPr>
          <p:spPr>
            <a:xfrm rot="10800000">
              <a:off x="5354198" y="3891148"/>
              <a:ext cx="1886008" cy="1291513"/>
            </a:xfrm>
            <a:prstGeom prst="arc">
              <a:avLst>
                <a:gd name="adj1" fmla="val 16200000"/>
                <a:gd name="adj2" fmla="val 20445036"/>
              </a:avLst>
            </a:prstGeom>
            <a:ln w="146050" cap="rnd">
              <a:solidFill>
                <a:schemeClr val="bg1">
                  <a:lumMod val="65000"/>
                </a:schemeClr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Равнобедренный треугольник 47"/>
            <p:cNvSpPr/>
            <p:nvPr/>
          </p:nvSpPr>
          <p:spPr>
            <a:xfrm rot="5400000">
              <a:off x="6178587" y="5036268"/>
              <a:ext cx="339634" cy="2927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323930" y="4150893"/>
            <a:ext cx="224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данных о скважине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3284744" y="4154496"/>
            <a:ext cx="2243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Преобразование исходного пространства признаков</a:t>
            </a:r>
          </a:p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с помощью МГК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6387531" y="2751116"/>
            <a:ext cx="224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Прогноз ГТМ на модели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XGBoost</a:t>
            </a:r>
            <a:endParaRPr lang="ru-RU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5965119" y="5781676"/>
            <a:ext cx="308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Обнаружение вероятности аномалий в данных</a:t>
            </a:r>
          </a:p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с помощью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HDP</a:t>
            </a:r>
            <a:endParaRPr lang="ru-RU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3A1CA0-127C-60B1-20CF-4BD7244A8036}"/>
              </a:ext>
            </a:extLst>
          </p:cNvPr>
          <p:cNvSpPr txBox="1"/>
          <p:nvPr/>
        </p:nvSpPr>
        <p:spPr>
          <a:xfrm>
            <a:off x="9475718" y="4225540"/>
            <a:ext cx="2243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FEC12A"/>
              </a:buClr>
            </a:pPr>
            <a:r>
              <a:rPr lang="ru-RU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Вывод рекомендуемого мероприятия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6182" y="6146781"/>
            <a:ext cx="44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</a:t>
            </a:r>
            <a:r>
              <a:rPr lang="ru-RU" i="1" dirty="0"/>
              <a:t>Создание модели осуществлялось </a:t>
            </a:r>
          </a:p>
          <a:p>
            <a:r>
              <a:rPr lang="ru-RU" i="1" dirty="0"/>
              <a:t>с помощью языка </a:t>
            </a:r>
            <a:r>
              <a:rPr lang="en-US" i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4442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</p:bldLst>
  </p:timing>
</p:sld>
</file>

<file path=ppt/theme/theme1.xml><?xml version="1.0" encoding="utf-8"?>
<a:theme xmlns:a="http://schemas.openxmlformats.org/drawingml/2006/main" name="Rosneft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2193</Words>
  <Application>Microsoft Office PowerPoint</Application>
  <PresentationFormat>Широкоэкранный</PresentationFormat>
  <Paragraphs>618</Paragraphs>
  <Slides>23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 Segoe UI</vt:lpstr>
      <vt:lpstr>Arial</vt:lpstr>
      <vt:lpstr>Calibri</vt:lpstr>
      <vt:lpstr>Europe</vt:lpstr>
      <vt:lpstr>Segoe UI</vt:lpstr>
      <vt:lpstr>Segoe UI </vt:lpstr>
      <vt:lpstr>Segoe UI Black</vt:lpstr>
      <vt:lpstr>Segoe UI Semibold</vt:lpstr>
      <vt:lpstr>Wingdings</vt:lpstr>
      <vt:lpstr>Rosneft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ЭКОНОМИЧЕСКОЙ ЭФФЕКТИВНОСТИ ПРОЕКТА</vt:lpstr>
      <vt:lpstr>Презентация PowerPoint</vt:lpstr>
      <vt:lpstr>Презентация PowerPoint</vt:lpstr>
      <vt:lpstr>Презентация PowerPoint</vt:lpstr>
      <vt:lpstr>ВЫВОДЫ, РЕЗУЛЬТАТЫ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ВНЕДРЕНИЕ МГК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Leonov Evgeniy</dc:creator>
  <cp:lastModifiedBy>Anatoly Kyznetsov</cp:lastModifiedBy>
  <cp:revision>211</cp:revision>
  <dcterms:created xsi:type="dcterms:W3CDTF">2020-11-02T22:12:20Z</dcterms:created>
  <dcterms:modified xsi:type="dcterms:W3CDTF">2026-03-01T11:08:09Z</dcterms:modified>
</cp:coreProperties>
</file>